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60" r:id="rId3"/>
    <p:sldId id="262" r:id="rId4"/>
    <p:sldId id="263" r:id="rId5"/>
    <p:sldId id="264" r:id="rId6"/>
    <p:sldId id="265" r:id="rId7"/>
    <p:sldId id="267" r:id="rId8"/>
    <p:sldId id="266" r:id="rId9"/>
    <p:sldId id="268" r:id="rId10"/>
    <p:sldId id="286" r:id="rId11"/>
    <p:sldId id="269" r:id="rId12"/>
    <p:sldId id="270" r:id="rId13"/>
    <p:sldId id="271" r:id="rId14"/>
    <p:sldId id="272" r:id="rId15"/>
    <p:sldId id="273" r:id="rId16"/>
    <p:sldId id="278" r:id="rId17"/>
    <p:sldId id="279" r:id="rId18"/>
    <p:sldId id="281" r:id="rId19"/>
    <p:sldId id="285" r:id="rId20"/>
    <p:sldId id="283" r:id="rId21"/>
    <p:sldId id="284" r:id="rId22"/>
    <p:sldId id="282" r:id="rId23"/>
    <p:sldId id="274" r:id="rId24"/>
    <p:sldId id="280" r:id="rId25"/>
    <p:sldId id="275" r:id="rId26"/>
    <p:sldId id="276" r:id="rId27"/>
    <p:sldId id="277"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930BF1-1CE3-4A84-9260-5396DF07BC4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DE78247-D7DD-4273-99D8-F9D4A16B1748}">
      <dgm:prSet/>
      <dgm:spPr/>
      <dgm:t>
        <a:bodyPr/>
        <a:lstStyle/>
        <a:p>
          <a:pPr>
            <a:lnSpc>
              <a:spcPct val="100000"/>
            </a:lnSpc>
          </a:pPr>
          <a:r>
            <a:rPr lang="en-US" dirty="0">
              <a:latin typeface="Humanist" panose="02000504030000020003" pitchFamily="2" charset="0"/>
            </a:rPr>
            <a:t>Understand the scope, implications and current utilization trends of technology and the internet</a:t>
          </a:r>
        </a:p>
      </dgm:t>
    </dgm:pt>
    <dgm:pt modelId="{5CF4C2FC-AAEE-4A53-8960-BCD518066CBF}" type="parTrans" cxnId="{63AFECB6-91D7-47A9-8B46-F56434745B70}">
      <dgm:prSet/>
      <dgm:spPr/>
      <dgm:t>
        <a:bodyPr/>
        <a:lstStyle/>
        <a:p>
          <a:endParaRPr lang="en-US"/>
        </a:p>
      </dgm:t>
    </dgm:pt>
    <dgm:pt modelId="{D4DEF7B7-397B-4FC4-BB6D-645B07AB0F7D}" type="sibTrans" cxnId="{63AFECB6-91D7-47A9-8B46-F56434745B70}">
      <dgm:prSet/>
      <dgm:spPr/>
      <dgm:t>
        <a:bodyPr/>
        <a:lstStyle/>
        <a:p>
          <a:endParaRPr lang="en-US"/>
        </a:p>
      </dgm:t>
    </dgm:pt>
    <dgm:pt modelId="{653F18BA-061F-4E5F-97F4-3B149CD9C2CC}">
      <dgm:prSet/>
      <dgm:spPr/>
      <dgm:t>
        <a:bodyPr/>
        <a:lstStyle/>
        <a:p>
          <a:pPr>
            <a:lnSpc>
              <a:spcPct val="100000"/>
            </a:lnSpc>
          </a:pPr>
          <a:r>
            <a:rPr lang="en-US" dirty="0">
              <a:latin typeface="Humanist" panose="02000504030000020003" pitchFamily="2" charset="0"/>
            </a:rPr>
            <a:t>Identify the potential risks of a digitally hyper-connected society as it pertains to mental health and recovery</a:t>
          </a:r>
        </a:p>
      </dgm:t>
    </dgm:pt>
    <dgm:pt modelId="{A5B32A69-A6B5-40B3-B50D-FF4F555E0B7F}" type="parTrans" cxnId="{C6B58A60-0B00-48F2-945B-DFBA411DA128}">
      <dgm:prSet/>
      <dgm:spPr/>
      <dgm:t>
        <a:bodyPr/>
        <a:lstStyle/>
        <a:p>
          <a:endParaRPr lang="en-US"/>
        </a:p>
      </dgm:t>
    </dgm:pt>
    <dgm:pt modelId="{2C855F7E-0B4D-4E5E-A7D2-84F44A5A2C1F}" type="sibTrans" cxnId="{C6B58A60-0B00-48F2-945B-DFBA411DA128}">
      <dgm:prSet/>
      <dgm:spPr/>
      <dgm:t>
        <a:bodyPr/>
        <a:lstStyle/>
        <a:p>
          <a:endParaRPr lang="en-US"/>
        </a:p>
      </dgm:t>
    </dgm:pt>
    <dgm:pt modelId="{5F14A121-CD32-4F8F-97D2-6E957B698F86}">
      <dgm:prSet/>
      <dgm:spPr/>
      <dgm:t>
        <a:bodyPr/>
        <a:lstStyle/>
        <a:p>
          <a:pPr>
            <a:lnSpc>
              <a:spcPct val="100000"/>
            </a:lnSpc>
          </a:pPr>
          <a:r>
            <a:rPr lang="en-US" dirty="0">
              <a:latin typeface="Humanist" panose="02000504030000020003" pitchFamily="2" charset="0"/>
            </a:rPr>
            <a:t>Review and summarize the benefits of utilizing technology-based assessment and intervention strategies.</a:t>
          </a:r>
        </a:p>
      </dgm:t>
    </dgm:pt>
    <dgm:pt modelId="{57D5CE18-1C1C-4D9E-AB50-9D0022A75AEE}" type="parTrans" cxnId="{B1C16763-6DB5-48D2-B716-301E11EE0F97}">
      <dgm:prSet/>
      <dgm:spPr/>
      <dgm:t>
        <a:bodyPr/>
        <a:lstStyle/>
        <a:p>
          <a:endParaRPr lang="en-US"/>
        </a:p>
      </dgm:t>
    </dgm:pt>
    <dgm:pt modelId="{86E21DF3-7626-4D09-B1AD-02418C8112C4}" type="sibTrans" cxnId="{B1C16763-6DB5-48D2-B716-301E11EE0F97}">
      <dgm:prSet/>
      <dgm:spPr/>
      <dgm:t>
        <a:bodyPr/>
        <a:lstStyle/>
        <a:p>
          <a:endParaRPr lang="en-US"/>
        </a:p>
      </dgm:t>
    </dgm:pt>
    <dgm:pt modelId="{8BE1306A-4689-40CC-AA64-410C7EB517D1}" type="pres">
      <dgm:prSet presAssocID="{14930BF1-1CE3-4A84-9260-5396DF07BC49}" presName="root" presStyleCnt="0">
        <dgm:presLayoutVars>
          <dgm:dir/>
          <dgm:resizeHandles val="exact"/>
        </dgm:presLayoutVars>
      </dgm:prSet>
      <dgm:spPr/>
    </dgm:pt>
    <dgm:pt modelId="{C333E283-1AA7-427A-AA39-693374BEA492}" type="pres">
      <dgm:prSet presAssocID="{8DE78247-D7DD-4273-99D8-F9D4A16B1748}" presName="compNode" presStyleCnt="0"/>
      <dgm:spPr/>
    </dgm:pt>
    <dgm:pt modelId="{002D040A-0DFE-4F9D-A974-F4A65997CFD3}" type="pres">
      <dgm:prSet presAssocID="{8DE78247-D7DD-4273-99D8-F9D4A16B1748}" presName="bgRect" presStyleLbl="bgShp" presStyleIdx="0" presStyleCnt="3"/>
      <dgm:spPr/>
    </dgm:pt>
    <dgm:pt modelId="{E678909A-37E7-456F-BBD4-C128D2F07A30}" type="pres">
      <dgm:prSet presAssocID="{8DE78247-D7DD-4273-99D8-F9D4A16B174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3A3103DF-0BE0-4399-88FF-0B9FC9D055CA}" type="pres">
      <dgm:prSet presAssocID="{8DE78247-D7DD-4273-99D8-F9D4A16B1748}" presName="spaceRect" presStyleCnt="0"/>
      <dgm:spPr/>
    </dgm:pt>
    <dgm:pt modelId="{1F01512D-F076-4B01-98D7-4DB764D057CE}" type="pres">
      <dgm:prSet presAssocID="{8DE78247-D7DD-4273-99D8-F9D4A16B1748}" presName="parTx" presStyleLbl="revTx" presStyleIdx="0" presStyleCnt="3">
        <dgm:presLayoutVars>
          <dgm:chMax val="0"/>
          <dgm:chPref val="0"/>
        </dgm:presLayoutVars>
      </dgm:prSet>
      <dgm:spPr/>
    </dgm:pt>
    <dgm:pt modelId="{F4D9D27A-1F8D-474C-8D8B-28ABA8F7A67D}" type="pres">
      <dgm:prSet presAssocID="{D4DEF7B7-397B-4FC4-BB6D-645B07AB0F7D}" presName="sibTrans" presStyleCnt="0"/>
      <dgm:spPr/>
    </dgm:pt>
    <dgm:pt modelId="{AA1824BC-2C6D-4F0E-82BA-BD9162352CA8}" type="pres">
      <dgm:prSet presAssocID="{653F18BA-061F-4E5F-97F4-3B149CD9C2CC}" presName="compNode" presStyleCnt="0"/>
      <dgm:spPr/>
    </dgm:pt>
    <dgm:pt modelId="{27870C2F-342A-44F3-9601-948DA6D365C6}" type="pres">
      <dgm:prSet presAssocID="{653F18BA-061F-4E5F-97F4-3B149CD9C2CC}" presName="bgRect" presStyleLbl="bgShp" presStyleIdx="1" presStyleCnt="3"/>
      <dgm:spPr/>
    </dgm:pt>
    <dgm:pt modelId="{CDD1F446-AB6E-4A57-9872-68A31D856EAD}" type="pres">
      <dgm:prSet presAssocID="{653F18BA-061F-4E5F-97F4-3B149CD9C2C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4B832473-FBAC-4CF8-ACB0-2EB2E8B8EBE7}" type="pres">
      <dgm:prSet presAssocID="{653F18BA-061F-4E5F-97F4-3B149CD9C2CC}" presName="spaceRect" presStyleCnt="0"/>
      <dgm:spPr/>
    </dgm:pt>
    <dgm:pt modelId="{604FA844-7574-468F-8518-70FBD282E6F7}" type="pres">
      <dgm:prSet presAssocID="{653F18BA-061F-4E5F-97F4-3B149CD9C2CC}" presName="parTx" presStyleLbl="revTx" presStyleIdx="1" presStyleCnt="3">
        <dgm:presLayoutVars>
          <dgm:chMax val="0"/>
          <dgm:chPref val="0"/>
        </dgm:presLayoutVars>
      </dgm:prSet>
      <dgm:spPr/>
    </dgm:pt>
    <dgm:pt modelId="{207A8714-D17F-414A-AC48-2311622C158B}" type="pres">
      <dgm:prSet presAssocID="{2C855F7E-0B4D-4E5E-A7D2-84F44A5A2C1F}" presName="sibTrans" presStyleCnt="0"/>
      <dgm:spPr/>
    </dgm:pt>
    <dgm:pt modelId="{EFAA5267-DB7B-4D6A-9B7B-8A54F7459414}" type="pres">
      <dgm:prSet presAssocID="{5F14A121-CD32-4F8F-97D2-6E957B698F86}" presName="compNode" presStyleCnt="0"/>
      <dgm:spPr/>
    </dgm:pt>
    <dgm:pt modelId="{CC363BCA-C450-4B52-AF24-C84ED453BE24}" type="pres">
      <dgm:prSet presAssocID="{5F14A121-CD32-4F8F-97D2-6E957B698F86}" presName="bgRect" presStyleLbl="bgShp" presStyleIdx="2" presStyleCnt="3"/>
      <dgm:spPr/>
    </dgm:pt>
    <dgm:pt modelId="{07A4E6E3-EEB4-492C-BE23-F8C0C0519A3F}" type="pres">
      <dgm:prSet presAssocID="{5F14A121-CD32-4F8F-97D2-6E957B698F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puter"/>
        </a:ext>
      </dgm:extLst>
    </dgm:pt>
    <dgm:pt modelId="{78A3CA72-6188-4893-BA68-23D189EE0052}" type="pres">
      <dgm:prSet presAssocID="{5F14A121-CD32-4F8F-97D2-6E957B698F86}" presName="spaceRect" presStyleCnt="0"/>
      <dgm:spPr/>
    </dgm:pt>
    <dgm:pt modelId="{65AAE1FB-FDC9-459C-956D-CC85EA8D05EB}" type="pres">
      <dgm:prSet presAssocID="{5F14A121-CD32-4F8F-97D2-6E957B698F86}" presName="parTx" presStyleLbl="revTx" presStyleIdx="2" presStyleCnt="3">
        <dgm:presLayoutVars>
          <dgm:chMax val="0"/>
          <dgm:chPref val="0"/>
        </dgm:presLayoutVars>
      </dgm:prSet>
      <dgm:spPr/>
    </dgm:pt>
  </dgm:ptLst>
  <dgm:cxnLst>
    <dgm:cxn modelId="{7828E636-97E8-4993-B0C6-B7F21542D068}" type="presOf" srcId="{14930BF1-1CE3-4A84-9260-5396DF07BC49}" destId="{8BE1306A-4689-40CC-AA64-410C7EB517D1}" srcOrd="0" destOrd="0" presId="urn:microsoft.com/office/officeart/2018/2/layout/IconVerticalSolidList"/>
    <dgm:cxn modelId="{C6B58A60-0B00-48F2-945B-DFBA411DA128}" srcId="{14930BF1-1CE3-4A84-9260-5396DF07BC49}" destId="{653F18BA-061F-4E5F-97F4-3B149CD9C2CC}" srcOrd="1" destOrd="0" parTransId="{A5B32A69-A6B5-40B3-B50D-FF4F555E0B7F}" sibTransId="{2C855F7E-0B4D-4E5E-A7D2-84F44A5A2C1F}"/>
    <dgm:cxn modelId="{B1C16763-6DB5-48D2-B716-301E11EE0F97}" srcId="{14930BF1-1CE3-4A84-9260-5396DF07BC49}" destId="{5F14A121-CD32-4F8F-97D2-6E957B698F86}" srcOrd="2" destOrd="0" parTransId="{57D5CE18-1C1C-4D9E-AB50-9D0022A75AEE}" sibTransId="{86E21DF3-7626-4D09-B1AD-02418C8112C4}"/>
    <dgm:cxn modelId="{260D3F65-136D-4006-955B-42254AA48167}" type="presOf" srcId="{653F18BA-061F-4E5F-97F4-3B149CD9C2CC}" destId="{604FA844-7574-468F-8518-70FBD282E6F7}" srcOrd="0" destOrd="0" presId="urn:microsoft.com/office/officeart/2018/2/layout/IconVerticalSolidList"/>
    <dgm:cxn modelId="{86FD9348-6690-40B2-814A-9DF7A42F176F}" type="presOf" srcId="{5F14A121-CD32-4F8F-97D2-6E957B698F86}" destId="{65AAE1FB-FDC9-459C-956D-CC85EA8D05EB}" srcOrd="0" destOrd="0" presId="urn:microsoft.com/office/officeart/2018/2/layout/IconVerticalSolidList"/>
    <dgm:cxn modelId="{63AFECB6-91D7-47A9-8B46-F56434745B70}" srcId="{14930BF1-1CE3-4A84-9260-5396DF07BC49}" destId="{8DE78247-D7DD-4273-99D8-F9D4A16B1748}" srcOrd="0" destOrd="0" parTransId="{5CF4C2FC-AAEE-4A53-8960-BCD518066CBF}" sibTransId="{D4DEF7B7-397B-4FC4-BB6D-645B07AB0F7D}"/>
    <dgm:cxn modelId="{86FEF9BB-0122-4F06-B444-963A071D0203}" type="presOf" srcId="{8DE78247-D7DD-4273-99D8-F9D4A16B1748}" destId="{1F01512D-F076-4B01-98D7-4DB764D057CE}" srcOrd="0" destOrd="0" presId="urn:microsoft.com/office/officeart/2018/2/layout/IconVerticalSolidList"/>
    <dgm:cxn modelId="{B9E38C40-80FE-4E27-81D8-93E1A7B9B0E6}" type="presParOf" srcId="{8BE1306A-4689-40CC-AA64-410C7EB517D1}" destId="{C333E283-1AA7-427A-AA39-693374BEA492}" srcOrd="0" destOrd="0" presId="urn:microsoft.com/office/officeart/2018/2/layout/IconVerticalSolidList"/>
    <dgm:cxn modelId="{5537D208-C23E-4A50-83DC-37E1846F1274}" type="presParOf" srcId="{C333E283-1AA7-427A-AA39-693374BEA492}" destId="{002D040A-0DFE-4F9D-A974-F4A65997CFD3}" srcOrd="0" destOrd="0" presId="urn:microsoft.com/office/officeart/2018/2/layout/IconVerticalSolidList"/>
    <dgm:cxn modelId="{77C998B2-7D2E-4426-AFA8-4AB2992EA8F5}" type="presParOf" srcId="{C333E283-1AA7-427A-AA39-693374BEA492}" destId="{E678909A-37E7-456F-BBD4-C128D2F07A30}" srcOrd="1" destOrd="0" presId="urn:microsoft.com/office/officeart/2018/2/layout/IconVerticalSolidList"/>
    <dgm:cxn modelId="{72CCC7FA-C153-4B09-AA56-F9151E7CABC1}" type="presParOf" srcId="{C333E283-1AA7-427A-AA39-693374BEA492}" destId="{3A3103DF-0BE0-4399-88FF-0B9FC9D055CA}" srcOrd="2" destOrd="0" presId="urn:microsoft.com/office/officeart/2018/2/layout/IconVerticalSolidList"/>
    <dgm:cxn modelId="{DA4F8C60-B334-4B2A-A48B-3A4FCC71E839}" type="presParOf" srcId="{C333E283-1AA7-427A-AA39-693374BEA492}" destId="{1F01512D-F076-4B01-98D7-4DB764D057CE}" srcOrd="3" destOrd="0" presId="urn:microsoft.com/office/officeart/2018/2/layout/IconVerticalSolidList"/>
    <dgm:cxn modelId="{F08A3E4F-DAD5-4330-944C-9D77C980C98E}" type="presParOf" srcId="{8BE1306A-4689-40CC-AA64-410C7EB517D1}" destId="{F4D9D27A-1F8D-474C-8D8B-28ABA8F7A67D}" srcOrd="1" destOrd="0" presId="urn:microsoft.com/office/officeart/2018/2/layout/IconVerticalSolidList"/>
    <dgm:cxn modelId="{C5C32567-6962-4387-8F33-819D81C45D0C}" type="presParOf" srcId="{8BE1306A-4689-40CC-AA64-410C7EB517D1}" destId="{AA1824BC-2C6D-4F0E-82BA-BD9162352CA8}" srcOrd="2" destOrd="0" presId="urn:microsoft.com/office/officeart/2018/2/layout/IconVerticalSolidList"/>
    <dgm:cxn modelId="{B8103625-45CD-4394-84DA-21E41E283BA8}" type="presParOf" srcId="{AA1824BC-2C6D-4F0E-82BA-BD9162352CA8}" destId="{27870C2F-342A-44F3-9601-948DA6D365C6}" srcOrd="0" destOrd="0" presId="urn:microsoft.com/office/officeart/2018/2/layout/IconVerticalSolidList"/>
    <dgm:cxn modelId="{186EBFB7-5EFF-4CAB-9112-D47D2D55251C}" type="presParOf" srcId="{AA1824BC-2C6D-4F0E-82BA-BD9162352CA8}" destId="{CDD1F446-AB6E-4A57-9872-68A31D856EAD}" srcOrd="1" destOrd="0" presId="urn:microsoft.com/office/officeart/2018/2/layout/IconVerticalSolidList"/>
    <dgm:cxn modelId="{98D1E00E-7F73-40B9-B35D-C78356C210A8}" type="presParOf" srcId="{AA1824BC-2C6D-4F0E-82BA-BD9162352CA8}" destId="{4B832473-FBAC-4CF8-ACB0-2EB2E8B8EBE7}" srcOrd="2" destOrd="0" presId="urn:microsoft.com/office/officeart/2018/2/layout/IconVerticalSolidList"/>
    <dgm:cxn modelId="{FD6B2019-8B73-409B-A357-DAA531D7C881}" type="presParOf" srcId="{AA1824BC-2C6D-4F0E-82BA-BD9162352CA8}" destId="{604FA844-7574-468F-8518-70FBD282E6F7}" srcOrd="3" destOrd="0" presId="urn:microsoft.com/office/officeart/2018/2/layout/IconVerticalSolidList"/>
    <dgm:cxn modelId="{8152D040-7ADD-4046-A7C7-BA315DCB9238}" type="presParOf" srcId="{8BE1306A-4689-40CC-AA64-410C7EB517D1}" destId="{207A8714-D17F-414A-AC48-2311622C158B}" srcOrd="3" destOrd="0" presId="urn:microsoft.com/office/officeart/2018/2/layout/IconVerticalSolidList"/>
    <dgm:cxn modelId="{1974B72F-CBE2-484B-91C0-8D5DFA61A1CF}" type="presParOf" srcId="{8BE1306A-4689-40CC-AA64-410C7EB517D1}" destId="{EFAA5267-DB7B-4D6A-9B7B-8A54F7459414}" srcOrd="4" destOrd="0" presId="urn:microsoft.com/office/officeart/2018/2/layout/IconVerticalSolidList"/>
    <dgm:cxn modelId="{164B0D02-EE5C-4660-B097-1D2D0A06C688}" type="presParOf" srcId="{EFAA5267-DB7B-4D6A-9B7B-8A54F7459414}" destId="{CC363BCA-C450-4B52-AF24-C84ED453BE24}" srcOrd="0" destOrd="0" presId="urn:microsoft.com/office/officeart/2018/2/layout/IconVerticalSolidList"/>
    <dgm:cxn modelId="{87D04BDB-170D-4124-A082-2A8F0D8724D2}" type="presParOf" srcId="{EFAA5267-DB7B-4D6A-9B7B-8A54F7459414}" destId="{07A4E6E3-EEB4-492C-BE23-F8C0C0519A3F}" srcOrd="1" destOrd="0" presId="urn:microsoft.com/office/officeart/2018/2/layout/IconVerticalSolidList"/>
    <dgm:cxn modelId="{349717E8-7FB7-4D03-9D88-1C787FA6AE84}" type="presParOf" srcId="{EFAA5267-DB7B-4D6A-9B7B-8A54F7459414}" destId="{78A3CA72-6188-4893-BA68-23D189EE0052}" srcOrd="2" destOrd="0" presId="urn:microsoft.com/office/officeart/2018/2/layout/IconVerticalSolidList"/>
    <dgm:cxn modelId="{0AE179F6-D421-4246-847E-05AD8D7927DB}" type="presParOf" srcId="{EFAA5267-DB7B-4D6A-9B7B-8A54F7459414}" destId="{65AAE1FB-FDC9-459C-956D-CC85EA8D05E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D040A-0DFE-4F9D-A974-F4A65997CFD3}">
      <dsp:nvSpPr>
        <dsp:cNvPr id="0" name=""/>
        <dsp:cNvSpPr/>
      </dsp:nvSpPr>
      <dsp:spPr>
        <a:xfrm>
          <a:off x="0" y="511"/>
          <a:ext cx="8310707" cy="11971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78909A-37E7-456F-BBD4-C128D2F07A30}">
      <dsp:nvSpPr>
        <dsp:cNvPr id="0" name=""/>
        <dsp:cNvSpPr/>
      </dsp:nvSpPr>
      <dsp:spPr>
        <a:xfrm>
          <a:off x="362133" y="269867"/>
          <a:ext cx="658424" cy="6584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01512D-F076-4B01-98D7-4DB764D057CE}">
      <dsp:nvSpPr>
        <dsp:cNvPr id="0" name=""/>
        <dsp:cNvSpPr/>
      </dsp:nvSpPr>
      <dsp:spPr>
        <a:xfrm>
          <a:off x="1382692" y="511"/>
          <a:ext cx="6928014" cy="1197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97" tIns="126697" rIns="126697" bIns="126697"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Humanist" panose="02000504030000020003" pitchFamily="2" charset="0"/>
            </a:rPr>
            <a:t>Understand the scope, implications and current utilization trends of technology and the internet</a:t>
          </a:r>
        </a:p>
      </dsp:txBody>
      <dsp:txXfrm>
        <a:off x="1382692" y="511"/>
        <a:ext cx="6928014" cy="1197135"/>
      </dsp:txXfrm>
    </dsp:sp>
    <dsp:sp modelId="{27870C2F-342A-44F3-9601-948DA6D365C6}">
      <dsp:nvSpPr>
        <dsp:cNvPr id="0" name=""/>
        <dsp:cNvSpPr/>
      </dsp:nvSpPr>
      <dsp:spPr>
        <a:xfrm>
          <a:off x="0" y="1496931"/>
          <a:ext cx="8310707" cy="11971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D1F446-AB6E-4A57-9872-68A31D856EAD}">
      <dsp:nvSpPr>
        <dsp:cNvPr id="0" name=""/>
        <dsp:cNvSpPr/>
      </dsp:nvSpPr>
      <dsp:spPr>
        <a:xfrm>
          <a:off x="362133" y="1766287"/>
          <a:ext cx="658424" cy="658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4FA844-7574-468F-8518-70FBD282E6F7}">
      <dsp:nvSpPr>
        <dsp:cNvPr id="0" name=""/>
        <dsp:cNvSpPr/>
      </dsp:nvSpPr>
      <dsp:spPr>
        <a:xfrm>
          <a:off x="1382692" y="1496931"/>
          <a:ext cx="6928014" cy="1197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97" tIns="126697" rIns="126697" bIns="126697"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Humanist" panose="02000504030000020003" pitchFamily="2" charset="0"/>
            </a:rPr>
            <a:t>Identify the potential risks of a digitally hyper-connected society as it pertains to mental health and recovery</a:t>
          </a:r>
        </a:p>
      </dsp:txBody>
      <dsp:txXfrm>
        <a:off x="1382692" y="1496931"/>
        <a:ext cx="6928014" cy="1197135"/>
      </dsp:txXfrm>
    </dsp:sp>
    <dsp:sp modelId="{CC363BCA-C450-4B52-AF24-C84ED453BE24}">
      <dsp:nvSpPr>
        <dsp:cNvPr id="0" name=""/>
        <dsp:cNvSpPr/>
      </dsp:nvSpPr>
      <dsp:spPr>
        <a:xfrm>
          <a:off x="0" y="2993351"/>
          <a:ext cx="8310707" cy="11971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A4E6E3-EEB4-492C-BE23-F8C0C0519A3F}">
      <dsp:nvSpPr>
        <dsp:cNvPr id="0" name=""/>
        <dsp:cNvSpPr/>
      </dsp:nvSpPr>
      <dsp:spPr>
        <a:xfrm>
          <a:off x="362133" y="3262707"/>
          <a:ext cx="658424" cy="6584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AAE1FB-FDC9-459C-956D-CC85EA8D05EB}">
      <dsp:nvSpPr>
        <dsp:cNvPr id="0" name=""/>
        <dsp:cNvSpPr/>
      </dsp:nvSpPr>
      <dsp:spPr>
        <a:xfrm>
          <a:off x="1382692" y="2993351"/>
          <a:ext cx="6928014" cy="1197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97" tIns="126697" rIns="126697" bIns="126697"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Humanist" panose="02000504030000020003" pitchFamily="2" charset="0"/>
            </a:rPr>
            <a:t>Review and summarize the benefits of utilizing technology-based assessment and intervention strategies.</a:t>
          </a:r>
        </a:p>
      </dsp:txBody>
      <dsp:txXfrm>
        <a:off x="1382692" y="2993351"/>
        <a:ext cx="6928014" cy="11971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DF7AC7-1B72-4525-96D6-BE0D612B3A4C}" type="datetimeFigureOut">
              <a:rPr lang="en-US" smtClean="0"/>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B3A35-B484-4E8D-953B-3E4BF7C7FC0A}" type="slidenum">
              <a:rPr lang="en-US" smtClean="0"/>
              <a:t>‹#›</a:t>
            </a:fld>
            <a:endParaRPr lang="en-US"/>
          </a:p>
        </p:txBody>
      </p:sp>
    </p:spTree>
    <p:extLst>
      <p:ext uri="{BB962C8B-B14F-4D97-AF65-F5344CB8AC3E}">
        <p14:creationId xmlns:p14="http://schemas.microsoft.com/office/powerpoint/2010/main" val="2510264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1C56-8A72-4858-851C-F15B634C74F2}"/>
              </a:ext>
            </a:extLst>
          </p:cNvPr>
          <p:cNvSpPr>
            <a:spLocks noGrp="1"/>
          </p:cNvSpPr>
          <p:nvPr>
            <p:ph type="ctrTitle"/>
          </p:nvPr>
        </p:nvSpPr>
        <p:spPr>
          <a:xfrm>
            <a:off x="1485900" y="1122362"/>
            <a:ext cx="8609322" cy="3744209"/>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1834EB-45A5-426C-824A-8F07CA8F6DBE}"/>
              </a:ext>
            </a:extLst>
          </p:cNvPr>
          <p:cNvSpPr>
            <a:spLocks noGrp="1"/>
          </p:cNvSpPr>
          <p:nvPr>
            <p:ph type="subTitle" idx="1"/>
          </p:nvPr>
        </p:nvSpPr>
        <p:spPr>
          <a:xfrm>
            <a:off x="1485900" y="5230134"/>
            <a:ext cx="4610100" cy="94206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3D55F2-5374-4778-B1EE-98996792D07B}"/>
              </a:ext>
            </a:extLst>
          </p:cNvPr>
          <p:cNvSpPr>
            <a:spLocks noGrp="1"/>
          </p:cNvSpPr>
          <p:nvPr>
            <p:ph type="dt" sz="half" idx="10"/>
          </p:nvPr>
        </p:nvSpPr>
        <p:spPr/>
        <p:txBody>
          <a:bodyPr/>
          <a:lstStyle/>
          <a:p>
            <a:fld id="{8C1E1FAD-7351-4908-963A-08EA8E4AB7A0}" type="datetimeFigureOut">
              <a:rPr lang="en-US" smtClean="0"/>
              <a:t>3/1/2024</a:t>
            </a:fld>
            <a:endParaRPr lang="en-US"/>
          </a:p>
        </p:txBody>
      </p:sp>
      <p:sp>
        <p:nvSpPr>
          <p:cNvPr id="5" name="Footer Placeholder 4">
            <a:extLst>
              <a:ext uri="{FF2B5EF4-FFF2-40B4-BE49-F238E27FC236}">
                <a16:creationId xmlns:a16="http://schemas.microsoft.com/office/drawing/2014/main" id="{944044F8-E727-4D63-B6D6-26482F83D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41F76-D956-4205-AD99-E91FD5FCC027}"/>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75739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6D4F-1C6D-40FB-9A92-C86C4E15C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7BDDB-F95B-4041-AA53-71BBCB26D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77052-C8EA-459E-9E10-8EE28C50E166}"/>
              </a:ext>
            </a:extLst>
          </p:cNvPr>
          <p:cNvSpPr>
            <a:spLocks noGrp="1"/>
          </p:cNvSpPr>
          <p:nvPr>
            <p:ph type="dt" sz="half" idx="10"/>
          </p:nvPr>
        </p:nvSpPr>
        <p:spPr/>
        <p:txBody>
          <a:bodyPr/>
          <a:lstStyle/>
          <a:p>
            <a:fld id="{8C1E1FAD-7351-4908-963A-08EA8E4AB7A0}" type="datetimeFigureOut">
              <a:rPr lang="en-US" smtClean="0"/>
              <a:t>3/1/2024</a:t>
            </a:fld>
            <a:endParaRPr lang="en-US"/>
          </a:p>
        </p:txBody>
      </p:sp>
      <p:sp>
        <p:nvSpPr>
          <p:cNvPr id="5" name="Footer Placeholder 4">
            <a:extLst>
              <a:ext uri="{FF2B5EF4-FFF2-40B4-BE49-F238E27FC236}">
                <a16:creationId xmlns:a16="http://schemas.microsoft.com/office/drawing/2014/main" id="{1F3E6650-E3AD-4C98-88FE-F5152966F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4FED5-B228-4E3C-BFEE-0BC47D950694}"/>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4226961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A243A-5463-4C65-85DA-03BECDAE63E2}"/>
              </a:ext>
            </a:extLst>
          </p:cNvPr>
          <p:cNvSpPr>
            <a:spLocks noGrp="1"/>
          </p:cNvSpPr>
          <p:nvPr>
            <p:ph type="title" orient="vert"/>
          </p:nvPr>
        </p:nvSpPr>
        <p:spPr>
          <a:xfrm>
            <a:off x="8831898" y="897973"/>
            <a:ext cx="2674301" cy="527898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E10153C-6948-4108-8FF1-033F66D4CABA}"/>
              </a:ext>
            </a:extLst>
          </p:cNvPr>
          <p:cNvSpPr>
            <a:spLocks noGrp="1"/>
          </p:cNvSpPr>
          <p:nvPr>
            <p:ph type="body" orient="vert" idx="1"/>
          </p:nvPr>
        </p:nvSpPr>
        <p:spPr>
          <a:xfrm>
            <a:off x="838200" y="854169"/>
            <a:ext cx="7734300" cy="532279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345988-B24C-46FE-87B0-55D4FB7CBC42}"/>
              </a:ext>
            </a:extLst>
          </p:cNvPr>
          <p:cNvSpPr>
            <a:spLocks noGrp="1"/>
          </p:cNvSpPr>
          <p:nvPr>
            <p:ph type="dt" sz="half" idx="10"/>
          </p:nvPr>
        </p:nvSpPr>
        <p:spPr/>
        <p:txBody>
          <a:bodyPr/>
          <a:lstStyle/>
          <a:p>
            <a:fld id="{8C1E1FAD-7351-4908-963A-08EA8E4AB7A0}" type="datetimeFigureOut">
              <a:rPr lang="en-US" smtClean="0"/>
              <a:t>3/1/2024</a:t>
            </a:fld>
            <a:endParaRPr lang="en-US"/>
          </a:p>
        </p:txBody>
      </p:sp>
      <p:sp>
        <p:nvSpPr>
          <p:cNvPr id="5" name="Footer Placeholder 4">
            <a:extLst>
              <a:ext uri="{FF2B5EF4-FFF2-40B4-BE49-F238E27FC236}">
                <a16:creationId xmlns:a16="http://schemas.microsoft.com/office/drawing/2014/main" id="{493AB2DB-BD1F-41F7-AC5E-57249C270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1E3DB-BDAB-40CA-ABA3-A3662C06881F}"/>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8081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1A1B-E09A-4F93-BC68-B160114AFCE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CC8C4A9-27ED-4E86-A256-5009E31342B6}"/>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5CF91C-8771-4949-A397-928A5743EBC7}"/>
              </a:ext>
            </a:extLst>
          </p:cNvPr>
          <p:cNvSpPr>
            <a:spLocks noGrp="1"/>
          </p:cNvSpPr>
          <p:nvPr>
            <p:ph type="dt" sz="half" idx="10"/>
          </p:nvPr>
        </p:nvSpPr>
        <p:spPr/>
        <p:txBody>
          <a:bodyPr/>
          <a:lstStyle/>
          <a:p>
            <a:fld id="{8C1E1FAD-7351-4908-963A-08EA8E4AB7A0}" type="datetimeFigureOut">
              <a:rPr lang="en-US" smtClean="0"/>
              <a:t>3/1/2024</a:t>
            </a:fld>
            <a:endParaRPr lang="en-US"/>
          </a:p>
        </p:txBody>
      </p:sp>
      <p:sp>
        <p:nvSpPr>
          <p:cNvPr id="5" name="Footer Placeholder 4">
            <a:extLst>
              <a:ext uri="{FF2B5EF4-FFF2-40B4-BE49-F238E27FC236}">
                <a16:creationId xmlns:a16="http://schemas.microsoft.com/office/drawing/2014/main" id="{013EA0ED-4961-4254-B34E-71D14C4E0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97152-BD97-4A72-8B07-CD2BC57B84F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573732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EAF4-C10D-4650-9587-15DA8E9F9C08}"/>
              </a:ext>
            </a:extLst>
          </p:cNvPr>
          <p:cNvSpPr>
            <a:spLocks noGrp="1"/>
          </p:cNvSpPr>
          <p:nvPr>
            <p:ph type="title"/>
          </p:nvPr>
        </p:nvSpPr>
        <p:spPr>
          <a:xfrm>
            <a:off x="1219200" y="1368862"/>
            <a:ext cx="9486900" cy="3679656"/>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BA1D5C2-6E93-4B23-A0CA-D5D7E735C718}"/>
              </a:ext>
            </a:extLst>
          </p:cNvPr>
          <p:cNvSpPr>
            <a:spLocks noGrp="1"/>
          </p:cNvSpPr>
          <p:nvPr>
            <p:ph type="body" idx="1"/>
          </p:nvPr>
        </p:nvSpPr>
        <p:spPr>
          <a:xfrm>
            <a:off x="1219200" y="5318974"/>
            <a:ext cx="9486900" cy="853225"/>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E815BFB-5D28-4ABE-AD37-0C6C3FD949FE}"/>
              </a:ext>
            </a:extLst>
          </p:cNvPr>
          <p:cNvSpPr>
            <a:spLocks noGrp="1"/>
          </p:cNvSpPr>
          <p:nvPr>
            <p:ph type="dt" sz="half" idx="10"/>
          </p:nvPr>
        </p:nvSpPr>
        <p:spPr/>
        <p:txBody>
          <a:bodyPr/>
          <a:lstStyle/>
          <a:p>
            <a:fld id="{8C1E1FAD-7351-4908-963A-08EA8E4AB7A0}" type="datetimeFigureOut">
              <a:rPr lang="en-US" smtClean="0"/>
              <a:t>3/1/2024</a:t>
            </a:fld>
            <a:endParaRPr lang="en-US"/>
          </a:p>
        </p:txBody>
      </p:sp>
      <p:sp>
        <p:nvSpPr>
          <p:cNvPr id="5" name="Footer Placeholder 4">
            <a:extLst>
              <a:ext uri="{FF2B5EF4-FFF2-40B4-BE49-F238E27FC236}">
                <a16:creationId xmlns:a16="http://schemas.microsoft.com/office/drawing/2014/main" id="{65A4035B-0539-4A03-87C0-22E52C98B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27ADF-48C9-49CF-BD4D-82399BF64AD3}"/>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82355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A2FB-0310-4935-B7F7-E47876CD4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87C14-52AB-4AAC-9038-29CF58EA6EA8}"/>
              </a:ext>
            </a:extLst>
          </p:cNvPr>
          <p:cNvSpPr>
            <a:spLocks noGrp="1"/>
          </p:cNvSpPr>
          <p:nvPr>
            <p:ph sz="half" idx="1"/>
          </p:nvPr>
        </p:nvSpPr>
        <p:spPr>
          <a:xfrm>
            <a:off x="1219200" y="2168278"/>
            <a:ext cx="4702921"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CB2E45A-DCC0-4701-9D67-EF56AECE3432}"/>
              </a:ext>
            </a:extLst>
          </p:cNvPr>
          <p:cNvSpPr>
            <a:spLocks noGrp="1"/>
          </p:cNvSpPr>
          <p:nvPr>
            <p:ph sz="half" idx="2"/>
          </p:nvPr>
        </p:nvSpPr>
        <p:spPr>
          <a:xfrm>
            <a:off x="6269880" y="2168278"/>
            <a:ext cx="4782699"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1AF0813-A167-4D17-AA79-07BD9765FE0D}"/>
              </a:ext>
            </a:extLst>
          </p:cNvPr>
          <p:cNvSpPr>
            <a:spLocks noGrp="1"/>
          </p:cNvSpPr>
          <p:nvPr>
            <p:ph type="dt" sz="half" idx="10"/>
          </p:nvPr>
        </p:nvSpPr>
        <p:spPr/>
        <p:txBody>
          <a:bodyPr/>
          <a:lstStyle/>
          <a:p>
            <a:fld id="{8C1E1FAD-7351-4908-963A-08EA8E4AB7A0}" type="datetimeFigureOut">
              <a:rPr lang="en-US" smtClean="0"/>
              <a:t>3/1/2024</a:t>
            </a:fld>
            <a:endParaRPr lang="en-US"/>
          </a:p>
        </p:txBody>
      </p:sp>
      <p:sp>
        <p:nvSpPr>
          <p:cNvPr id="6" name="Footer Placeholder 5">
            <a:extLst>
              <a:ext uri="{FF2B5EF4-FFF2-40B4-BE49-F238E27FC236}">
                <a16:creationId xmlns:a16="http://schemas.microsoft.com/office/drawing/2014/main" id="{40A940D7-D4C1-4C24-95F3-29A849CEE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49AB7-007E-4D4D-A2C1-2C5C3310C0B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61886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0184-BDFD-48DE-B858-B81887BFD302}"/>
              </a:ext>
            </a:extLst>
          </p:cNvPr>
          <p:cNvSpPr>
            <a:spLocks noGrp="1"/>
          </p:cNvSpPr>
          <p:nvPr>
            <p:ph type="title"/>
          </p:nvPr>
        </p:nvSpPr>
        <p:spPr>
          <a:xfrm>
            <a:off x="1219200" y="365125"/>
            <a:ext cx="9753599" cy="15779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724FEB2-6EEC-49D4-9466-0F7A6EDB0CB6}"/>
              </a:ext>
            </a:extLst>
          </p:cNvPr>
          <p:cNvSpPr>
            <a:spLocks noGrp="1"/>
          </p:cNvSpPr>
          <p:nvPr>
            <p:ph type="body" idx="1"/>
          </p:nvPr>
        </p:nvSpPr>
        <p:spPr>
          <a:xfrm>
            <a:off x="1219201" y="2109789"/>
            <a:ext cx="4507931"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E8CF0-BAB6-4BF2-836F-FED0AF88A8AA}"/>
              </a:ext>
            </a:extLst>
          </p:cNvPr>
          <p:cNvSpPr>
            <a:spLocks noGrp="1"/>
          </p:cNvSpPr>
          <p:nvPr>
            <p:ph sz="half" idx="2"/>
          </p:nvPr>
        </p:nvSpPr>
        <p:spPr>
          <a:xfrm>
            <a:off x="1219201" y="3063530"/>
            <a:ext cx="4507930"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F0751AB-FCF0-450B-A6DF-9B9A2AD2C24A}"/>
              </a:ext>
            </a:extLst>
          </p:cNvPr>
          <p:cNvSpPr>
            <a:spLocks noGrp="1"/>
          </p:cNvSpPr>
          <p:nvPr>
            <p:ph type="body" sz="quarter" idx="3"/>
          </p:nvPr>
        </p:nvSpPr>
        <p:spPr>
          <a:xfrm>
            <a:off x="6464867" y="2109789"/>
            <a:ext cx="4507932"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D3898E7-3130-4CE6-AA11-C9CC8214EA1D}"/>
              </a:ext>
            </a:extLst>
          </p:cNvPr>
          <p:cNvSpPr>
            <a:spLocks noGrp="1"/>
          </p:cNvSpPr>
          <p:nvPr>
            <p:ph sz="quarter" idx="4"/>
          </p:nvPr>
        </p:nvSpPr>
        <p:spPr>
          <a:xfrm>
            <a:off x="6464867" y="3063530"/>
            <a:ext cx="4507932"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5D85675-9678-4CB3-9AAB-D727D2B58E7A}"/>
              </a:ext>
            </a:extLst>
          </p:cNvPr>
          <p:cNvSpPr>
            <a:spLocks noGrp="1"/>
          </p:cNvSpPr>
          <p:nvPr>
            <p:ph type="dt" sz="half" idx="10"/>
          </p:nvPr>
        </p:nvSpPr>
        <p:spPr/>
        <p:txBody>
          <a:bodyPr/>
          <a:lstStyle/>
          <a:p>
            <a:fld id="{8C1E1FAD-7351-4908-963A-08EA8E4AB7A0}" type="datetimeFigureOut">
              <a:rPr lang="en-US" smtClean="0"/>
              <a:t>3/1/2024</a:t>
            </a:fld>
            <a:endParaRPr lang="en-US"/>
          </a:p>
        </p:txBody>
      </p:sp>
      <p:sp>
        <p:nvSpPr>
          <p:cNvPr id="8" name="Footer Placeholder 7">
            <a:extLst>
              <a:ext uri="{FF2B5EF4-FFF2-40B4-BE49-F238E27FC236}">
                <a16:creationId xmlns:a16="http://schemas.microsoft.com/office/drawing/2014/main" id="{445F8314-1849-461A-AAF2-BF149646D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69738E-5865-473C-BAFB-BDB385C06931}"/>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60626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AC40-59FF-4CE3-B49C-C824A784C5F7}"/>
              </a:ext>
            </a:extLst>
          </p:cNvPr>
          <p:cNvSpPr>
            <a:spLocks noGrp="1"/>
          </p:cNvSpPr>
          <p:nvPr>
            <p:ph type="title"/>
          </p:nvPr>
        </p:nvSpPr>
        <p:spPr>
          <a:xfrm>
            <a:off x="1219200" y="365125"/>
            <a:ext cx="9493249" cy="157797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92FAB63-E9CE-4359-A54B-07AC7E9BBAE3}"/>
              </a:ext>
            </a:extLst>
          </p:cNvPr>
          <p:cNvSpPr>
            <a:spLocks noGrp="1"/>
          </p:cNvSpPr>
          <p:nvPr>
            <p:ph type="dt" sz="half" idx="10"/>
          </p:nvPr>
        </p:nvSpPr>
        <p:spPr/>
        <p:txBody>
          <a:bodyPr/>
          <a:lstStyle/>
          <a:p>
            <a:fld id="{8C1E1FAD-7351-4908-963A-08EA8E4AB7A0}" type="datetimeFigureOut">
              <a:rPr lang="en-US" smtClean="0"/>
              <a:t>3/1/2024</a:t>
            </a:fld>
            <a:endParaRPr lang="en-US"/>
          </a:p>
        </p:txBody>
      </p:sp>
      <p:sp>
        <p:nvSpPr>
          <p:cNvPr id="4" name="Footer Placeholder 3">
            <a:extLst>
              <a:ext uri="{FF2B5EF4-FFF2-40B4-BE49-F238E27FC236}">
                <a16:creationId xmlns:a16="http://schemas.microsoft.com/office/drawing/2014/main" id="{C7939854-5165-4C41-8DCA-D42DFD7D9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1768E0-4535-4B0D-8B94-4C10740B0A6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87792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678E3-D115-4E49-9ECB-656CF2319E94}"/>
              </a:ext>
            </a:extLst>
          </p:cNvPr>
          <p:cNvSpPr>
            <a:spLocks noGrp="1"/>
          </p:cNvSpPr>
          <p:nvPr>
            <p:ph type="dt" sz="half" idx="10"/>
          </p:nvPr>
        </p:nvSpPr>
        <p:spPr/>
        <p:txBody>
          <a:bodyPr/>
          <a:lstStyle/>
          <a:p>
            <a:fld id="{8C1E1FAD-7351-4908-963A-08EA8E4AB7A0}" type="datetimeFigureOut">
              <a:rPr lang="en-US" smtClean="0"/>
              <a:t>3/1/2024</a:t>
            </a:fld>
            <a:endParaRPr lang="en-US"/>
          </a:p>
        </p:txBody>
      </p:sp>
      <p:sp>
        <p:nvSpPr>
          <p:cNvPr id="3" name="Footer Placeholder 2">
            <a:extLst>
              <a:ext uri="{FF2B5EF4-FFF2-40B4-BE49-F238E27FC236}">
                <a16:creationId xmlns:a16="http://schemas.microsoft.com/office/drawing/2014/main" id="{E521E6FC-7F84-4673-81D6-B85FE26DA0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0318A-245C-4841-AB57-CEC5CC124D02}"/>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146582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47B-9D86-47FF-B24A-EEA5F73EA144}"/>
              </a:ext>
            </a:extLst>
          </p:cNvPr>
          <p:cNvSpPr>
            <a:spLocks noGrp="1"/>
          </p:cNvSpPr>
          <p:nvPr>
            <p:ph type="title"/>
          </p:nvPr>
        </p:nvSpPr>
        <p:spPr>
          <a:xfrm>
            <a:off x="1219200" y="457200"/>
            <a:ext cx="3776472" cy="2852928"/>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ADAC0675-AD2F-44DC-8FF3-4454258A5908}"/>
              </a:ext>
            </a:extLst>
          </p:cNvPr>
          <p:cNvSpPr>
            <a:spLocks noGrp="1"/>
          </p:cNvSpPr>
          <p:nvPr>
            <p:ph idx="1"/>
          </p:nvPr>
        </p:nvSpPr>
        <p:spPr>
          <a:xfrm>
            <a:off x="5557582" y="987425"/>
            <a:ext cx="5948618"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D96356-C0F0-4C22-B9B6-C7E0BE4F3702}"/>
              </a:ext>
            </a:extLst>
          </p:cNvPr>
          <p:cNvSpPr>
            <a:spLocks noGrp="1"/>
          </p:cNvSpPr>
          <p:nvPr>
            <p:ph type="body" sz="half" idx="2"/>
          </p:nvPr>
        </p:nvSpPr>
        <p:spPr>
          <a:xfrm>
            <a:off x="1219200" y="3484210"/>
            <a:ext cx="3768934" cy="2384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F3EFD71-2ACA-4041-9EA2-86E7B81C314D}"/>
              </a:ext>
            </a:extLst>
          </p:cNvPr>
          <p:cNvSpPr>
            <a:spLocks noGrp="1"/>
          </p:cNvSpPr>
          <p:nvPr>
            <p:ph type="dt" sz="half" idx="10"/>
          </p:nvPr>
        </p:nvSpPr>
        <p:spPr/>
        <p:txBody>
          <a:bodyPr/>
          <a:lstStyle/>
          <a:p>
            <a:fld id="{8C1E1FAD-7351-4908-963A-08EA8E4AB7A0}" type="datetimeFigureOut">
              <a:rPr lang="en-US" smtClean="0"/>
              <a:t>3/1/2024</a:t>
            </a:fld>
            <a:endParaRPr lang="en-US"/>
          </a:p>
        </p:txBody>
      </p:sp>
      <p:sp>
        <p:nvSpPr>
          <p:cNvPr id="6" name="Footer Placeholder 5">
            <a:extLst>
              <a:ext uri="{FF2B5EF4-FFF2-40B4-BE49-F238E27FC236}">
                <a16:creationId xmlns:a16="http://schemas.microsoft.com/office/drawing/2014/main" id="{14ECACE3-32A8-4245-97AC-5797C147E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D63845-314D-499C-BB75-CE9162BE6EE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344408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D3DB-B1F8-4892-96F7-0BE21DE637CD}"/>
              </a:ext>
            </a:extLst>
          </p:cNvPr>
          <p:cNvSpPr>
            <a:spLocks noGrp="1"/>
          </p:cNvSpPr>
          <p:nvPr>
            <p:ph type="title"/>
          </p:nvPr>
        </p:nvSpPr>
        <p:spPr>
          <a:xfrm>
            <a:off x="1219200" y="457200"/>
            <a:ext cx="3932349" cy="2852670"/>
          </a:xfrm>
        </p:spPr>
        <p:txBody>
          <a:bodyPr anchor="b">
            <a:no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A40AB405-B2E9-4C4B-930C-CF1B63342F1D}"/>
              </a:ext>
            </a:extLst>
          </p:cNvPr>
          <p:cNvSpPr>
            <a:spLocks noGrp="1"/>
          </p:cNvSpPr>
          <p:nvPr>
            <p:ph type="pic" idx="1"/>
          </p:nvPr>
        </p:nvSpPr>
        <p:spPr>
          <a:xfrm>
            <a:off x="5674810" y="657055"/>
            <a:ext cx="5831389" cy="5515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8AF82ED-5295-4670-A3A8-B7813FF4713F}"/>
              </a:ext>
            </a:extLst>
          </p:cNvPr>
          <p:cNvSpPr>
            <a:spLocks noGrp="1"/>
          </p:cNvSpPr>
          <p:nvPr>
            <p:ph type="body" sz="half" idx="2"/>
          </p:nvPr>
        </p:nvSpPr>
        <p:spPr>
          <a:xfrm>
            <a:off x="1219199" y="3484210"/>
            <a:ext cx="3768934" cy="2376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F8BCDD2-4389-41FA-BE68-6805E3290FCE}"/>
              </a:ext>
            </a:extLst>
          </p:cNvPr>
          <p:cNvSpPr>
            <a:spLocks noGrp="1"/>
          </p:cNvSpPr>
          <p:nvPr>
            <p:ph type="dt" sz="half" idx="10"/>
          </p:nvPr>
        </p:nvSpPr>
        <p:spPr/>
        <p:txBody>
          <a:bodyPr/>
          <a:lstStyle/>
          <a:p>
            <a:fld id="{8C1E1FAD-7351-4908-963A-08EA8E4AB7A0}" type="datetimeFigureOut">
              <a:rPr lang="en-US" smtClean="0"/>
              <a:t>3/1/2024</a:t>
            </a:fld>
            <a:endParaRPr lang="en-US"/>
          </a:p>
        </p:txBody>
      </p:sp>
      <p:sp>
        <p:nvSpPr>
          <p:cNvPr id="6" name="Footer Placeholder 5">
            <a:extLst>
              <a:ext uri="{FF2B5EF4-FFF2-40B4-BE49-F238E27FC236}">
                <a16:creationId xmlns:a16="http://schemas.microsoft.com/office/drawing/2014/main" id="{33C1D4C8-D966-41BE-B38F-54B9134FF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7339F-1169-4FB1-8FAA-781335ECB2A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023339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04591-A10E-46C3-952B-F25DCBDAD1BC}"/>
              </a:ext>
            </a:extLst>
          </p:cNvPr>
          <p:cNvSpPr>
            <a:spLocks noGrp="1"/>
          </p:cNvSpPr>
          <p:nvPr>
            <p:ph type="title"/>
          </p:nvPr>
        </p:nvSpPr>
        <p:spPr>
          <a:xfrm>
            <a:off x="1219200" y="365125"/>
            <a:ext cx="9493249" cy="157797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F77F62-7300-4B81-8F9B-D040A0EE1797}"/>
              </a:ext>
            </a:extLst>
          </p:cNvPr>
          <p:cNvSpPr>
            <a:spLocks noGrp="1"/>
          </p:cNvSpPr>
          <p:nvPr>
            <p:ph type="body" idx="1"/>
          </p:nvPr>
        </p:nvSpPr>
        <p:spPr>
          <a:xfrm>
            <a:off x="1219200" y="2318032"/>
            <a:ext cx="9493250" cy="38541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252CF0-2C7E-4A4C-BD7E-B7CEFF0DC458}"/>
              </a:ext>
            </a:extLst>
          </p:cNvPr>
          <p:cNvSpPr>
            <a:spLocks noGrp="1"/>
          </p:cNvSpPr>
          <p:nvPr>
            <p:ph type="dt" sz="half" idx="2"/>
          </p:nvPr>
        </p:nvSpPr>
        <p:spPr>
          <a:xfrm rot="16200000">
            <a:off x="-1029207" y="4680813"/>
            <a:ext cx="2758330" cy="365125"/>
          </a:xfrm>
          <a:prstGeom prst="rect">
            <a:avLst/>
          </a:prstGeom>
        </p:spPr>
        <p:txBody>
          <a:bodyPr vert="horz" lIns="91440" tIns="45720" rIns="91440" bIns="45720" rtlCol="0" anchor="ctr"/>
          <a:lstStyle>
            <a:lvl1pPr algn="l">
              <a:defRPr sz="1100">
                <a:solidFill>
                  <a:schemeClr val="tx1"/>
                </a:solidFill>
              </a:defRPr>
            </a:lvl1pPr>
          </a:lstStyle>
          <a:p>
            <a:fld id="{8C1E1FAD-7351-4908-963A-08EA8E4AB7A0}" type="datetimeFigureOut">
              <a:rPr lang="en-US" smtClean="0"/>
              <a:t>3/1/2024</a:t>
            </a:fld>
            <a:endParaRPr lang="en-US"/>
          </a:p>
        </p:txBody>
      </p:sp>
      <p:sp>
        <p:nvSpPr>
          <p:cNvPr id="5" name="Footer Placeholder 4">
            <a:extLst>
              <a:ext uri="{FF2B5EF4-FFF2-40B4-BE49-F238E27FC236}">
                <a16:creationId xmlns:a16="http://schemas.microsoft.com/office/drawing/2014/main" id="{D2B49E98-61B4-4398-B18F-534336EA1747}"/>
              </a:ext>
            </a:extLst>
          </p:cNvPr>
          <p:cNvSpPr>
            <a:spLocks noGrp="1"/>
          </p:cNvSpPr>
          <p:nvPr>
            <p:ph type="ftr" sz="quarter" idx="3"/>
          </p:nvPr>
        </p:nvSpPr>
        <p:spPr>
          <a:xfrm>
            <a:off x="661112" y="6356350"/>
            <a:ext cx="5509684" cy="365125"/>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676DC5D-5820-4314-ADE6-9CD1C7D4AB68}"/>
              </a:ext>
            </a:extLst>
          </p:cNvPr>
          <p:cNvSpPr>
            <a:spLocks noGrp="1"/>
          </p:cNvSpPr>
          <p:nvPr>
            <p:ph type="sldNum" sz="quarter" idx="4"/>
          </p:nvPr>
        </p:nvSpPr>
        <p:spPr>
          <a:xfrm>
            <a:off x="10905482" y="6356350"/>
            <a:ext cx="1112082" cy="365125"/>
          </a:xfrm>
          <a:prstGeom prst="rect">
            <a:avLst/>
          </a:prstGeom>
        </p:spPr>
        <p:txBody>
          <a:bodyPr vert="horz" lIns="91440" tIns="45720" rIns="91440" bIns="45720" rtlCol="0" anchor="ctr"/>
          <a:lstStyle>
            <a:lvl1pPr algn="r">
              <a:defRPr sz="1100">
                <a:solidFill>
                  <a:schemeClr val="tx1"/>
                </a:solidFill>
              </a:defRPr>
            </a:lvl1pPr>
          </a:lstStyle>
          <a:p>
            <a:fld id="{1CF2D47E-0AF1-4C27-801F-64E3E5BF7F72}" type="slidenum">
              <a:rPr lang="en-US" smtClean="0"/>
              <a:t>‹#›</a:t>
            </a:fld>
            <a:endParaRPr lang="en-US"/>
          </a:p>
        </p:txBody>
      </p:sp>
      <p:grpSp>
        <p:nvGrpSpPr>
          <p:cNvPr id="7" name="Group 6">
            <a:extLst>
              <a:ext uri="{FF2B5EF4-FFF2-40B4-BE49-F238E27FC236}">
                <a16:creationId xmlns:a16="http://schemas.microsoft.com/office/drawing/2014/main" id="{23F5135F-115E-423C-BE4A-B56C35DC9F3E}"/>
              </a:ext>
            </a:extLst>
          </p:cNvPr>
          <p:cNvGrpSpPr/>
          <p:nvPr/>
        </p:nvGrpSpPr>
        <p:grpSpPr>
          <a:xfrm>
            <a:off x="174436" y="6356005"/>
            <a:ext cx="358083" cy="358083"/>
            <a:chOff x="4135740" y="1745599"/>
            <a:chExt cx="558732" cy="558732"/>
          </a:xfrm>
        </p:grpSpPr>
        <p:grpSp>
          <p:nvGrpSpPr>
            <p:cNvPr id="8" name="Group 7">
              <a:extLst>
                <a:ext uri="{FF2B5EF4-FFF2-40B4-BE49-F238E27FC236}">
                  <a16:creationId xmlns:a16="http://schemas.microsoft.com/office/drawing/2014/main" id="{82C1E318-0F1F-4920-8C7D-FBAC66631B54}"/>
                </a:ext>
              </a:extLst>
            </p:cNvPr>
            <p:cNvGrpSpPr/>
            <p:nvPr/>
          </p:nvGrpSpPr>
          <p:grpSpPr>
            <a:xfrm>
              <a:off x="4135740" y="1745599"/>
              <a:ext cx="558732" cy="558732"/>
              <a:chOff x="1028007" y="1706560"/>
              <a:chExt cx="575710" cy="575710"/>
            </a:xfrm>
          </p:grpSpPr>
          <p:cxnSp>
            <p:nvCxnSpPr>
              <p:cNvPr id="10" name="Straight Connector 9">
                <a:extLst>
                  <a:ext uri="{FF2B5EF4-FFF2-40B4-BE49-F238E27FC236}">
                    <a16:creationId xmlns:a16="http://schemas.microsoft.com/office/drawing/2014/main" id="{DE4A7237-B6EB-4FB7-8B68-7C27438D477D}"/>
                  </a:ext>
                </a:extLst>
              </p:cNvPr>
              <p:cNvCxnSpPr>
                <a:cxnSpLocks/>
              </p:cNvCxnSpPr>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00FDE-0838-4B5B-A782-6B6C92DB0A89}"/>
                  </a:ext>
                </a:extLst>
              </p:cNvPr>
              <p:cNvCxnSpPr>
                <a:cxnSpLocks/>
              </p:cNvCxnSpPr>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Oval 8">
              <a:extLst>
                <a:ext uri="{FF2B5EF4-FFF2-40B4-BE49-F238E27FC236}">
                  <a16:creationId xmlns:a16="http://schemas.microsoft.com/office/drawing/2014/main" id="{2BC1B2F3-8E83-4A70-B103-979C67EECED1}"/>
                </a:ext>
              </a:extLst>
            </p:cNvPr>
            <p:cNvSpPr/>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830519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6.jfif"/></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7.jfif"/></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1.jfif"/></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2.jfif"/></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fi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5ECCDF4-68BF-4317-9351-AA54FC3E4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EAF34AB-AE16-45B5-ABC1-801F0622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6265792E-D0F9-722B-4E32-510DFA552373}"/>
              </a:ext>
            </a:extLst>
          </p:cNvPr>
          <p:cNvPicPr>
            <a:picLocks noChangeAspect="1"/>
          </p:cNvPicPr>
          <p:nvPr/>
        </p:nvPicPr>
        <p:blipFill rotWithShape="1">
          <a:blip r:embed="rId3">
            <a:alphaModFix amt="84000"/>
          </a:blip>
          <a:srcRect t="15730"/>
          <a:stretch/>
        </p:blipFill>
        <p:spPr>
          <a:xfrm>
            <a:off x="20" y="9246"/>
            <a:ext cx="12191980" cy="6857990"/>
          </a:xfrm>
          <a:prstGeom prst="rect">
            <a:avLst/>
          </a:prstGeom>
        </p:spPr>
      </p:pic>
      <p:sp>
        <p:nvSpPr>
          <p:cNvPr id="28" name="Rectangle 27">
            <a:extLst>
              <a:ext uri="{FF2B5EF4-FFF2-40B4-BE49-F238E27FC236}">
                <a16:creationId xmlns:a16="http://schemas.microsoft.com/office/drawing/2014/main" id="{7B20F68C-33F0-439B-8625-CDC2BA676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F1585DF-CF1C-5F1B-9C38-651B6CFEC13C}"/>
              </a:ext>
            </a:extLst>
          </p:cNvPr>
          <p:cNvSpPr>
            <a:spLocks noGrp="1"/>
          </p:cNvSpPr>
          <p:nvPr>
            <p:ph type="ctrTitle"/>
          </p:nvPr>
        </p:nvSpPr>
        <p:spPr>
          <a:xfrm>
            <a:off x="4019665" y="3568627"/>
            <a:ext cx="7671262" cy="2915971"/>
          </a:xfrm>
        </p:spPr>
        <p:txBody>
          <a:bodyPr>
            <a:normAutofit/>
          </a:bodyPr>
          <a:lstStyle/>
          <a:p>
            <a:pPr algn="r">
              <a:lnSpc>
                <a:spcPct val="110000"/>
              </a:lnSpc>
            </a:pPr>
            <a:r>
              <a:rPr lang="en-US" b="1" dirty="0"/>
              <a:t>The Perils and Benefits of Technology for Mental Health</a:t>
            </a:r>
            <a:endParaRPr lang="en-US" sz="3000" dirty="0">
              <a:latin typeface="Humanist" panose="02000504030000020003" pitchFamily="2" charset="0"/>
            </a:endParaRPr>
          </a:p>
        </p:txBody>
      </p:sp>
      <p:grpSp>
        <p:nvGrpSpPr>
          <p:cNvPr id="30" name="Group 29">
            <a:extLst>
              <a:ext uri="{FF2B5EF4-FFF2-40B4-BE49-F238E27FC236}">
                <a16:creationId xmlns:a16="http://schemas.microsoft.com/office/drawing/2014/main" id="{936874C3-9DE1-4DA7-9A95-46D3B54C9E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9B9FB324-F0AC-4E44-8E8B-4498E99E0A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7E96AAC4-72D1-40B5-A0B9-477E8E790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AF58BF-BABE-4A68-9708-802D20DA80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4EB0E3F4-099C-4AEF-89AE-497455624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F4011E7-2538-0423-5FB0-355E7406484C}"/>
              </a:ext>
            </a:extLst>
          </p:cNvPr>
          <p:cNvSpPr txBox="1"/>
          <p:nvPr/>
        </p:nvSpPr>
        <p:spPr>
          <a:xfrm>
            <a:off x="831271" y="1050863"/>
            <a:ext cx="3519056" cy="2062103"/>
          </a:xfrm>
          <a:prstGeom prst="rect">
            <a:avLst/>
          </a:prstGeom>
          <a:noFill/>
        </p:spPr>
        <p:txBody>
          <a:bodyPr wrap="square">
            <a:spAutoFit/>
          </a:bodyPr>
          <a:lstStyle/>
          <a:p>
            <a:r>
              <a:rPr lang="en-US" sz="1600" dirty="0">
                <a:latin typeface="Humanist" panose="02000504030000020003" pitchFamily="2" charset="0"/>
              </a:rPr>
              <a:t>Anish John, M.D</a:t>
            </a:r>
          </a:p>
          <a:p>
            <a:r>
              <a:rPr lang="en-US" sz="1600" dirty="0">
                <a:latin typeface="Humanist" panose="02000504030000020003" pitchFamily="2" charset="0"/>
              </a:rPr>
              <a:t>Associate Medical Director,</a:t>
            </a:r>
          </a:p>
          <a:p>
            <a:r>
              <a:rPr lang="en-US" sz="1600" dirty="0">
                <a:latin typeface="Humanist" panose="02000504030000020003" pitchFamily="2" charset="0"/>
              </a:rPr>
              <a:t>Positive Sobriety Institute</a:t>
            </a:r>
          </a:p>
          <a:p>
            <a:r>
              <a:rPr lang="en-US" sz="1600" dirty="0">
                <a:latin typeface="Humanist" panose="02000504030000020003" pitchFamily="2" charset="0"/>
              </a:rPr>
              <a:t>Adjunct Assistant Professor,</a:t>
            </a:r>
          </a:p>
          <a:p>
            <a:r>
              <a:rPr lang="en-US" sz="1600" dirty="0">
                <a:latin typeface="Humanist" panose="02000504030000020003" pitchFamily="2" charset="0"/>
              </a:rPr>
              <a:t>Northwestern University </a:t>
            </a:r>
          </a:p>
          <a:p>
            <a:r>
              <a:rPr lang="en-US" sz="1600" dirty="0">
                <a:latin typeface="Humanist" panose="02000504030000020003" pitchFamily="2" charset="0"/>
              </a:rPr>
              <a:t>Feinberg School of Medicine,</a:t>
            </a:r>
          </a:p>
          <a:p>
            <a:r>
              <a:rPr lang="en-US" sz="1600" dirty="0">
                <a:latin typeface="Humanist" panose="02000504030000020003" pitchFamily="2" charset="0"/>
              </a:rPr>
              <a:t>Department of Psychiatry and Behavioral Medicine </a:t>
            </a:r>
          </a:p>
        </p:txBody>
      </p:sp>
    </p:spTree>
    <p:extLst>
      <p:ext uri="{BB962C8B-B14F-4D97-AF65-F5344CB8AC3E}">
        <p14:creationId xmlns:p14="http://schemas.microsoft.com/office/powerpoint/2010/main" val="34720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8BD6C25-C959-79BF-0A31-4C8049C58B0B}"/>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93A8E2-EA9B-504F-A224-262E54766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B4780E6-07A4-53CA-52BE-5F0C5D928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C83B30C9-05CC-B3CC-2DD4-A09FB605352F}"/>
              </a:ext>
            </a:extLst>
          </p:cNvPr>
          <p:cNvPicPr>
            <a:picLocks noChangeAspect="1"/>
          </p:cNvPicPr>
          <p:nvPr/>
        </p:nvPicPr>
        <p:blipFill rotWithShape="1">
          <a:blip r:embed="rId3">
            <a:alphaModFix amt="84000"/>
          </a:blip>
          <a:srcRect t="15730"/>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30120972-2F93-D6C0-97BE-786742AC5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EAB0FC10-F9BC-FC72-9F25-841977ABE7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0A868F57-D2D4-BCD1-0E3F-1CB800E773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F72CA967-983D-6E36-6CAB-3E69566E3D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C9806B6-24E0-3C5A-03BC-4022334E62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7DA8C84F-AB09-C54B-C53C-FD0E8ABD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9165C0C0-A743-27D6-EE50-D96848346086}"/>
              </a:ext>
            </a:extLst>
          </p:cNvPr>
          <p:cNvSpPr txBox="1"/>
          <p:nvPr/>
        </p:nvSpPr>
        <p:spPr>
          <a:xfrm>
            <a:off x="1385455" y="1410388"/>
            <a:ext cx="9929091" cy="4123373"/>
          </a:xfrm>
          <a:prstGeom prst="rect">
            <a:avLst/>
          </a:prstGeom>
          <a:noFill/>
        </p:spPr>
        <p:txBody>
          <a:bodyPr wrap="square">
            <a:spAutoFit/>
          </a:bodyPr>
          <a:lstStyle/>
          <a:p>
            <a:pPr marL="0" marR="0">
              <a:lnSpc>
                <a:spcPct val="107000"/>
              </a:lnSpc>
              <a:spcBef>
                <a:spcPts val="0"/>
              </a:spcBef>
              <a:spcAft>
                <a:spcPts val="800"/>
              </a:spcAft>
            </a:pPr>
            <a:r>
              <a:rPr lang="en-US" sz="3600" b="1" dirty="0">
                <a:effectLst/>
                <a:latin typeface="Humanist" panose="02000504030000020003" pitchFamily="2" charset="0"/>
                <a:ea typeface="Calibri" panose="020F0502020204030204" pitchFamily="34" charset="0"/>
                <a:cs typeface="Times New Roman" panose="02020603050405020304" pitchFamily="18" charset="0"/>
              </a:rPr>
              <a:t>Phantom vibrations</a:t>
            </a:r>
          </a:p>
          <a:p>
            <a:pPr marL="0" marR="0">
              <a:lnSpc>
                <a:spcPct val="107000"/>
              </a:lnSpc>
              <a:spcBef>
                <a:spcPts val="0"/>
              </a:spcBef>
              <a:spcAft>
                <a:spcPts val="800"/>
              </a:spcAft>
            </a:pPr>
            <a:endParaRPr lang="en-US" sz="3600" b="1" dirty="0">
              <a:effectLst/>
              <a:latin typeface="Humanist" panose="020005040300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600" b="1" dirty="0">
              <a:effectLst/>
              <a:latin typeface="Humanist" panose="020005040300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600" b="1" dirty="0">
              <a:latin typeface="Humanist" panose="020005040300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b="1" dirty="0">
                <a:effectLst/>
                <a:latin typeface="Humanist" panose="02000504030000020003" pitchFamily="2" charset="0"/>
                <a:ea typeface="Calibri" panose="020F0502020204030204" pitchFamily="34" charset="0"/>
                <a:cs typeface="Times New Roman" panose="02020603050405020304" pitchFamily="18" charset="0"/>
              </a:rPr>
              <a:t>Wearable tech?</a:t>
            </a:r>
          </a:p>
          <a:p>
            <a:pPr marL="0" marR="0">
              <a:lnSpc>
                <a:spcPct val="107000"/>
              </a:lnSpc>
              <a:spcBef>
                <a:spcPts val="0"/>
              </a:spcBef>
              <a:spcAft>
                <a:spcPts val="800"/>
              </a:spcAft>
            </a:pPr>
            <a:endParaRPr lang="en-US" sz="3600" b="1" dirty="0">
              <a:effectLst/>
              <a:latin typeface="Humanist" panose="02000504030000020003" pitchFamily="2" charset="0"/>
              <a:ea typeface="Calibri" panose="020F0502020204030204" pitchFamily="34" charset="0"/>
              <a:cs typeface="Times New Roman" panose="02020603050405020304" pitchFamily="18" charset="0"/>
            </a:endParaRPr>
          </a:p>
        </p:txBody>
      </p:sp>
      <p:pic>
        <p:nvPicPr>
          <p:cNvPr id="5" name="Picture 4" descr="A picture containing person, shoes, feet, leather&#10;&#10;Description automatically generated">
            <a:extLst>
              <a:ext uri="{FF2B5EF4-FFF2-40B4-BE49-F238E27FC236}">
                <a16:creationId xmlns:a16="http://schemas.microsoft.com/office/drawing/2014/main" id="{DA428DD6-BE84-2169-B275-B079B71FAAF8}"/>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4657" r="-6" b="-6"/>
          <a:stretch/>
        </p:blipFill>
        <p:spPr>
          <a:xfrm>
            <a:off x="6580942" y="1262637"/>
            <a:ext cx="3064119" cy="1920240"/>
          </a:xfrm>
          <a:prstGeom prst="rect">
            <a:avLst/>
          </a:prstGeom>
        </p:spPr>
      </p:pic>
      <p:pic>
        <p:nvPicPr>
          <p:cNvPr id="6" name="Picture 4" descr="Apple Watch Series 4 Review: Apple's Finest Hour | Digital Trends">
            <a:extLst>
              <a:ext uri="{FF2B5EF4-FFF2-40B4-BE49-F238E27FC236}">
                <a16:creationId xmlns:a16="http://schemas.microsoft.com/office/drawing/2014/main" id="{525441C9-3B4B-192D-8E41-D12F079A1BC1}"/>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r="-4" b="6111"/>
          <a:stretch/>
        </p:blipFill>
        <p:spPr bwMode="auto">
          <a:xfrm>
            <a:off x="6580941" y="3675123"/>
            <a:ext cx="3064119" cy="192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184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46DD666-DC16-CBAE-6566-0EB653C732F0}"/>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F34ADE00-9374-4E57-A289-EADACB1CD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23B07AB4-E77C-4A3C-9AD0-6A6CAF1A5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14550"/>
            <a:ext cx="8096251" cy="4743450"/>
          </a:xfrm>
          <a:custGeom>
            <a:avLst/>
            <a:gdLst>
              <a:gd name="connsiteX0" fmla="*/ 6986774 w 7058542"/>
              <a:gd name="connsiteY0" fmla="*/ 0 h 4111604"/>
              <a:gd name="connsiteX1" fmla="*/ 7058542 w 7058542"/>
              <a:gd name="connsiteY1" fmla="*/ 4111604 h 4111604"/>
              <a:gd name="connsiteX2" fmla="*/ 0 w 7058542"/>
              <a:gd name="connsiteY2" fmla="*/ 4111604 h 4111604"/>
              <a:gd name="connsiteX3" fmla="*/ 0 w 7058542"/>
              <a:gd name="connsiteY3" fmla="*/ 121955 h 4111604"/>
            </a:gdLst>
            <a:ahLst/>
            <a:cxnLst>
              <a:cxn ang="0">
                <a:pos x="connsiteX0" y="connsiteY0"/>
              </a:cxn>
              <a:cxn ang="0">
                <a:pos x="connsiteX1" y="connsiteY1"/>
              </a:cxn>
              <a:cxn ang="0">
                <a:pos x="connsiteX2" y="connsiteY2"/>
              </a:cxn>
              <a:cxn ang="0">
                <a:pos x="connsiteX3" y="connsiteY3"/>
              </a:cxn>
            </a:cxnLst>
            <a:rect l="l" t="t" r="r" b="b"/>
            <a:pathLst>
              <a:path w="7058542" h="4111604">
                <a:moveTo>
                  <a:pt x="6986774" y="0"/>
                </a:moveTo>
                <a:lnTo>
                  <a:pt x="7058542" y="4111604"/>
                </a:lnTo>
                <a:lnTo>
                  <a:pt x="0" y="4111604"/>
                </a:lnTo>
                <a:lnTo>
                  <a:pt x="0" y="121955"/>
                </a:lnTo>
                <a:close/>
              </a:path>
            </a:pathLst>
          </a:custGeom>
          <a:solidFill>
            <a:schemeClr val="tx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35352D0-55C1-4623-A8DE-C43411900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213850"/>
            <a:ext cx="7976771" cy="4644152"/>
          </a:xfrm>
          <a:custGeom>
            <a:avLst/>
            <a:gdLst>
              <a:gd name="connsiteX0" fmla="*/ 5816729 w 6914234"/>
              <a:gd name="connsiteY0" fmla="*/ 0 h 4025533"/>
              <a:gd name="connsiteX1" fmla="*/ 5860190 w 6914234"/>
              <a:gd name="connsiteY1" fmla="*/ 481 h 4025533"/>
              <a:gd name="connsiteX2" fmla="*/ 5924914 w 6914234"/>
              <a:gd name="connsiteY2" fmla="*/ 5756 h 4025533"/>
              <a:gd name="connsiteX3" fmla="*/ 5992224 w 6914234"/>
              <a:gd name="connsiteY3" fmla="*/ 19436 h 4025533"/>
              <a:gd name="connsiteX4" fmla="*/ 6031040 w 6914234"/>
              <a:gd name="connsiteY4" fmla="*/ 24790 h 4025533"/>
              <a:gd name="connsiteX5" fmla="*/ 6058091 w 6914234"/>
              <a:gd name="connsiteY5" fmla="*/ 31254 h 4025533"/>
              <a:gd name="connsiteX6" fmla="*/ 6133359 w 6914234"/>
              <a:gd name="connsiteY6" fmla="*/ 33891 h 4025533"/>
              <a:gd name="connsiteX7" fmla="*/ 6260802 w 6914234"/>
              <a:gd name="connsiteY7" fmla="*/ 32486 h 4025533"/>
              <a:gd name="connsiteX8" fmla="*/ 6291878 w 6914234"/>
              <a:gd name="connsiteY8" fmla="*/ 35505 h 4025533"/>
              <a:gd name="connsiteX9" fmla="*/ 6304923 w 6914234"/>
              <a:gd name="connsiteY9" fmla="*/ 38823 h 4025533"/>
              <a:gd name="connsiteX10" fmla="*/ 6812301 w 6914234"/>
              <a:gd name="connsiteY10" fmla="*/ 29967 h 4025533"/>
              <a:gd name="connsiteX11" fmla="*/ 6812335 w 6914234"/>
              <a:gd name="connsiteY11" fmla="*/ 31933 h 4025533"/>
              <a:gd name="connsiteX12" fmla="*/ 6835198 w 6914234"/>
              <a:gd name="connsiteY12" fmla="*/ 40974 h 4025533"/>
              <a:gd name="connsiteX13" fmla="*/ 6845116 w 6914234"/>
              <a:gd name="connsiteY13" fmla="*/ 63696 h 4025533"/>
              <a:gd name="connsiteX14" fmla="*/ 6891276 w 6914234"/>
              <a:gd name="connsiteY14" fmla="*/ 2708200 h 4025533"/>
              <a:gd name="connsiteX15" fmla="*/ 6887411 w 6914234"/>
              <a:gd name="connsiteY15" fmla="*/ 2716069 h 4025533"/>
              <a:gd name="connsiteX16" fmla="*/ 6891543 w 6914234"/>
              <a:gd name="connsiteY16" fmla="*/ 2725539 h 4025533"/>
              <a:gd name="connsiteX17" fmla="*/ 6914234 w 6914234"/>
              <a:gd name="connsiteY17" fmla="*/ 4025533 h 4025533"/>
              <a:gd name="connsiteX18" fmla="*/ 0 w 6914234"/>
              <a:gd name="connsiteY18" fmla="*/ 4025533 h 4025533"/>
              <a:gd name="connsiteX19" fmla="*/ 0 w 6914234"/>
              <a:gd name="connsiteY19" fmla="*/ 148876 h 4025533"/>
              <a:gd name="connsiteX20" fmla="*/ 617588 w 6914234"/>
              <a:gd name="connsiteY20" fmla="*/ 138096 h 4025533"/>
              <a:gd name="connsiteX21" fmla="*/ 2863110 w 6914234"/>
              <a:gd name="connsiteY21" fmla="*/ 98900 h 4025533"/>
              <a:gd name="connsiteX22" fmla="*/ 2864452 w 6914234"/>
              <a:gd name="connsiteY22" fmla="*/ 98652 h 4025533"/>
              <a:gd name="connsiteX23" fmla="*/ 3058746 w 6914234"/>
              <a:gd name="connsiteY23" fmla="*/ 95333 h 4025533"/>
              <a:gd name="connsiteX24" fmla="*/ 3090722 w 6914234"/>
              <a:gd name="connsiteY24" fmla="*/ 94927 h 4025533"/>
              <a:gd name="connsiteX25" fmla="*/ 3490835 w 6914234"/>
              <a:gd name="connsiteY25" fmla="*/ 87943 h 4025533"/>
              <a:gd name="connsiteX26" fmla="*/ 4098297 w 6914234"/>
              <a:gd name="connsiteY26" fmla="*/ 77339 h 4025533"/>
              <a:gd name="connsiteX27" fmla="*/ 4801008 w 6914234"/>
              <a:gd name="connsiteY27" fmla="*/ 65074 h 4025533"/>
              <a:gd name="connsiteX28" fmla="*/ 4817802 w 6914234"/>
              <a:gd name="connsiteY28" fmla="*/ 63262 h 4025533"/>
              <a:gd name="connsiteX29" fmla="*/ 4883152 w 6914234"/>
              <a:gd name="connsiteY29" fmla="*/ 52727 h 4025533"/>
              <a:gd name="connsiteX30" fmla="*/ 4897052 w 6914234"/>
              <a:gd name="connsiteY30" fmla="*/ 47215 h 4025533"/>
              <a:gd name="connsiteX31" fmla="*/ 4913460 w 6914234"/>
              <a:gd name="connsiteY31" fmla="*/ 51430 h 4025533"/>
              <a:gd name="connsiteX32" fmla="*/ 4918393 w 6914234"/>
              <a:gd name="connsiteY32" fmla="*/ 55759 h 4025533"/>
              <a:gd name="connsiteX33" fmla="*/ 4970353 w 6914234"/>
              <a:gd name="connsiteY33" fmla="*/ 46084 h 4025533"/>
              <a:gd name="connsiteX34" fmla="*/ 4976650 w 6914234"/>
              <a:gd name="connsiteY34" fmla="*/ 45729 h 4025533"/>
              <a:gd name="connsiteX35" fmla="*/ 5020112 w 6914234"/>
              <a:gd name="connsiteY35" fmla="*/ 46211 h 4025533"/>
              <a:gd name="connsiteX36" fmla="*/ 5084836 w 6914234"/>
              <a:gd name="connsiteY36" fmla="*/ 51486 h 4025533"/>
              <a:gd name="connsiteX37" fmla="*/ 5105728 w 6914234"/>
              <a:gd name="connsiteY37" fmla="*/ 59755 h 4025533"/>
              <a:gd name="connsiteX38" fmla="*/ 5347684 w 6914234"/>
              <a:gd name="connsiteY38" fmla="*/ 55531 h 4025533"/>
              <a:gd name="connsiteX39" fmla="*/ 5354266 w 6914234"/>
              <a:gd name="connsiteY39" fmla="*/ 54080 h 4025533"/>
              <a:gd name="connsiteX40" fmla="*/ 5358258 w 6914234"/>
              <a:gd name="connsiteY40" fmla="*/ 44605 h 4025533"/>
              <a:gd name="connsiteX41" fmla="*/ 5380716 w 6914234"/>
              <a:gd name="connsiteY41" fmla="*/ 47352 h 4025533"/>
              <a:gd name="connsiteX42" fmla="*/ 5384646 w 6914234"/>
              <a:gd name="connsiteY42" fmla="*/ 48020 h 4025533"/>
              <a:gd name="connsiteX43" fmla="*/ 5399183 w 6914234"/>
              <a:gd name="connsiteY43" fmla="*/ 46459 h 4025533"/>
              <a:gd name="connsiteX44" fmla="*/ 5404756 w 6914234"/>
              <a:gd name="connsiteY44" fmla="*/ 51314 h 4025533"/>
              <a:gd name="connsiteX45" fmla="*/ 5454041 w 6914234"/>
              <a:gd name="connsiteY45" fmla="*/ 48407 h 4025533"/>
              <a:gd name="connsiteX46" fmla="*/ 5547804 w 6914234"/>
              <a:gd name="connsiteY46" fmla="*/ 33527 h 4025533"/>
              <a:gd name="connsiteX47" fmla="*/ 5562192 w 6914234"/>
              <a:gd name="connsiteY47" fmla="*/ 27856 h 4025533"/>
              <a:gd name="connsiteX48" fmla="*/ 5657882 w 6914234"/>
              <a:gd name="connsiteY48" fmla="*/ 17533 h 4025533"/>
              <a:gd name="connsiteX49" fmla="*/ 5723232 w 6914234"/>
              <a:gd name="connsiteY49" fmla="*/ 6998 h 4025533"/>
              <a:gd name="connsiteX50" fmla="*/ 5737131 w 6914234"/>
              <a:gd name="connsiteY50" fmla="*/ 1485 h 4025533"/>
              <a:gd name="connsiteX51" fmla="*/ 5753539 w 6914234"/>
              <a:gd name="connsiteY51" fmla="*/ 5700 h 4025533"/>
              <a:gd name="connsiteX52" fmla="*/ 5758473 w 6914234"/>
              <a:gd name="connsiteY52" fmla="*/ 10029 h 4025533"/>
              <a:gd name="connsiteX53" fmla="*/ 5810432 w 6914234"/>
              <a:gd name="connsiteY53" fmla="*/ 355 h 402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914234" h="4025533">
                <a:moveTo>
                  <a:pt x="5816729" y="0"/>
                </a:moveTo>
                <a:lnTo>
                  <a:pt x="5860190" y="481"/>
                </a:lnTo>
                <a:lnTo>
                  <a:pt x="5924914" y="5756"/>
                </a:lnTo>
                <a:cubicBezTo>
                  <a:pt x="5946373" y="10334"/>
                  <a:pt x="5966024" y="30258"/>
                  <a:pt x="5992224" y="19436"/>
                </a:cubicBezTo>
                <a:cubicBezTo>
                  <a:pt x="5986580" y="31008"/>
                  <a:pt x="6023497" y="15241"/>
                  <a:pt x="6031040" y="24790"/>
                </a:cubicBezTo>
                <a:cubicBezTo>
                  <a:pt x="6035513" y="32764"/>
                  <a:pt x="6047754" y="29838"/>
                  <a:pt x="6058091" y="31254"/>
                </a:cubicBezTo>
                <a:cubicBezTo>
                  <a:pt x="6067223" y="38596"/>
                  <a:pt x="6117093" y="38028"/>
                  <a:pt x="6133359" y="33891"/>
                </a:cubicBezTo>
                <a:cubicBezTo>
                  <a:pt x="6177806" y="17211"/>
                  <a:pt x="6225021" y="44940"/>
                  <a:pt x="6260802" y="32486"/>
                </a:cubicBezTo>
                <a:cubicBezTo>
                  <a:pt x="6275297" y="32948"/>
                  <a:pt x="6284892" y="34151"/>
                  <a:pt x="6291878" y="35505"/>
                </a:cubicBezTo>
                <a:lnTo>
                  <a:pt x="6304923" y="38823"/>
                </a:lnTo>
                <a:lnTo>
                  <a:pt x="6812301" y="29967"/>
                </a:lnTo>
                <a:lnTo>
                  <a:pt x="6812335" y="31933"/>
                </a:lnTo>
                <a:lnTo>
                  <a:pt x="6835198" y="40974"/>
                </a:lnTo>
                <a:cubicBezTo>
                  <a:pt x="6841161" y="46732"/>
                  <a:pt x="6844934" y="54758"/>
                  <a:pt x="6845116" y="63696"/>
                </a:cubicBezTo>
                <a:lnTo>
                  <a:pt x="6891276" y="2708200"/>
                </a:lnTo>
                <a:lnTo>
                  <a:pt x="6887411" y="2716069"/>
                </a:lnTo>
                <a:lnTo>
                  <a:pt x="6891543" y="2725539"/>
                </a:lnTo>
                <a:lnTo>
                  <a:pt x="6914234" y="4025533"/>
                </a:lnTo>
                <a:lnTo>
                  <a:pt x="0" y="4025533"/>
                </a:lnTo>
                <a:lnTo>
                  <a:pt x="0" y="148876"/>
                </a:lnTo>
                <a:lnTo>
                  <a:pt x="617588" y="138096"/>
                </a:lnTo>
                <a:lnTo>
                  <a:pt x="2863110" y="98900"/>
                </a:lnTo>
                <a:lnTo>
                  <a:pt x="2864452" y="98652"/>
                </a:lnTo>
                <a:cubicBezTo>
                  <a:pt x="2917743" y="91987"/>
                  <a:pt x="3065714" y="88243"/>
                  <a:pt x="3058746" y="95333"/>
                </a:cubicBezTo>
                <a:lnTo>
                  <a:pt x="3090722" y="94927"/>
                </a:lnTo>
                <a:lnTo>
                  <a:pt x="3490835" y="87943"/>
                </a:lnTo>
                <a:lnTo>
                  <a:pt x="4098297" y="77339"/>
                </a:lnTo>
                <a:lnTo>
                  <a:pt x="4801008" y="65074"/>
                </a:lnTo>
                <a:lnTo>
                  <a:pt x="4817802" y="63262"/>
                </a:lnTo>
                <a:lnTo>
                  <a:pt x="4883152" y="52727"/>
                </a:lnTo>
                <a:lnTo>
                  <a:pt x="4897052" y="47215"/>
                </a:lnTo>
                <a:lnTo>
                  <a:pt x="4913460" y="51430"/>
                </a:lnTo>
                <a:cubicBezTo>
                  <a:pt x="4915490" y="52720"/>
                  <a:pt x="4917151" y="54181"/>
                  <a:pt x="4918393" y="55759"/>
                </a:cubicBezTo>
                <a:lnTo>
                  <a:pt x="4970353" y="46084"/>
                </a:lnTo>
                <a:lnTo>
                  <a:pt x="4976650" y="45729"/>
                </a:lnTo>
                <a:lnTo>
                  <a:pt x="5020112" y="46211"/>
                </a:lnTo>
                <a:lnTo>
                  <a:pt x="5084836" y="51486"/>
                </a:lnTo>
                <a:lnTo>
                  <a:pt x="5105728" y="59755"/>
                </a:lnTo>
                <a:lnTo>
                  <a:pt x="5347684" y="55531"/>
                </a:lnTo>
                <a:lnTo>
                  <a:pt x="5354266" y="54080"/>
                </a:lnTo>
                <a:cubicBezTo>
                  <a:pt x="5357457" y="52222"/>
                  <a:pt x="5359133" y="49265"/>
                  <a:pt x="5358258" y="44605"/>
                </a:cubicBezTo>
                <a:cubicBezTo>
                  <a:pt x="5365782" y="44941"/>
                  <a:pt x="5373218" y="46051"/>
                  <a:pt x="5380716" y="47352"/>
                </a:cubicBezTo>
                <a:lnTo>
                  <a:pt x="5384646" y="48020"/>
                </a:lnTo>
                <a:lnTo>
                  <a:pt x="5399183" y="46459"/>
                </a:lnTo>
                <a:lnTo>
                  <a:pt x="5404756" y="51314"/>
                </a:lnTo>
                <a:lnTo>
                  <a:pt x="5454041" y="48407"/>
                </a:lnTo>
                <a:cubicBezTo>
                  <a:pt x="5474880" y="34582"/>
                  <a:pt x="5514852" y="40053"/>
                  <a:pt x="5547804" y="33527"/>
                </a:cubicBezTo>
                <a:lnTo>
                  <a:pt x="5562192" y="27856"/>
                </a:lnTo>
                <a:lnTo>
                  <a:pt x="5657882" y="17533"/>
                </a:lnTo>
                <a:lnTo>
                  <a:pt x="5723232" y="6998"/>
                </a:lnTo>
                <a:lnTo>
                  <a:pt x="5737131" y="1485"/>
                </a:lnTo>
                <a:lnTo>
                  <a:pt x="5753539" y="5700"/>
                </a:lnTo>
                <a:cubicBezTo>
                  <a:pt x="5755569" y="6991"/>
                  <a:pt x="5757230" y="8450"/>
                  <a:pt x="5758473" y="10029"/>
                </a:cubicBezTo>
                <a:lnTo>
                  <a:pt x="5810432" y="355"/>
                </a:lnTo>
                <a:close/>
              </a:path>
            </a:pathLst>
          </a:custGeom>
          <a:blipFill>
            <a:blip r:embed="rId2"/>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88E56679-9F31-69A6-0D8A-84C40C06AE68}"/>
              </a:ext>
            </a:extLst>
          </p:cNvPr>
          <p:cNvPicPr>
            <a:picLocks noChangeAspect="1"/>
          </p:cNvPicPr>
          <p:nvPr/>
        </p:nvPicPr>
        <p:blipFill rotWithShape="1">
          <a:blip r:embed="rId3">
            <a:alphaModFix amt="83000"/>
          </a:blip>
          <a:srcRect t="12778"/>
          <a:stretch/>
        </p:blipFill>
        <p:spPr>
          <a:xfrm>
            <a:off x="-565" y="2213849"/>
            <a:ext cx="7976771" cy="4644152"/>
          </a:xfrm>
          <a:custGeom>
            <a:avLst/>
            <a:gdLst/>
            <a:ahLst/>
            <a:cxnLst/>
            <a:rect l="l" t="t" r="r" b="b"/>
            <a:pathLst>
              <a:path w="6914234" h="4025533">
                <a:moveTo>
                  <a:pt x="5816729" y="0"/>
                </a:moveTo>
                <a:lnTo>
                  <a:pt x="5860190" y="481"/>
                </a:lnTo>
                <a:lnTo>
                  <a:pt x="5924914" y="5756"/>
                </a:lnTo>
                <a:cubicBezTo>
                  <a:pt x="5946373" y="10334"/>
                  <a:pt x="5966024" y="30258"/>
                  <a:pt x="5992224" y="19436"/>
                </a:cubicBezTo>
                <a:cubicBezTo>
                  <a:pt x="5986580" y="31008"/>
                  <a:pt x="6023497" y="15241"/>
                  <a:pt x="6031040" y="24790"/>
                </a:cubicBezTo>
                <a:cubicBezTo>
                  <a:pt x="6035513" y="32764"/>
                  <a:pt x="6047754" y="29838"/>
                  <a:pt x="6058091" y="31254"/>
                </a:cubicBezTo>
                <a:cubicBezTo>
                  <a:pt x="6067223" y="38596"/>
                  <a:pt x="6117093" y="38028"/>
                  <a:pt x="6133359" y="33891"/>
                </a:cubicBezTo>
                <a:cubicBezTo>
                  <a:pt x="6177806" y="17211"/>
                  <a:pt x="6225021" y="44940"/>
                  <a:pt x="6260802" y="32486"/>
                </a:cubicBezTo>
                <a:cubicBezTo>
                  <a:pt x="6275297" y="32948"/>
                  <a:pt x="6284892" y="34151"/>
                  <a:pt x="6291878" y="35505"/>
                </a:cubicBezTo>
                <a:lnTo>
                  <a:pt x="6304923" y="38823"/>
                </a:lnTo>
                <a:lnTo>
                  <a:pt x="6812301" y="29967"/>
                </a:lnTo>
                <a:lnTo>
                  <a:pt x="6812335" y="31933"/>
                </a:lnTo>
                <a:lnTo>
                  <a:pt x="6835198" y="40974"/>
                </a:lnTo>
                <a:cubicBezTo>
                  <a:pt x="6841161" y="46732"/>
                  <a:pt x="6844934" y="54758"/>
                  <a:pt x="6845116" y="63696"/>
                </a:cubicBezTo>
                <a:lnTo>
                  <a:pt x="6891276" y="2708200"/>
                </a:lnTo>
                <a:lnTo>
                  <a:pt x="6887411" y="2716069"/>
                </a:lnTo>
                <a:lnTo>
                  <a:pt x="6891543" y="2725539"/>
                </a:lnTo>
                <a:lnTo>
                  <a:pt x="6914234" y="4025533"/>
                </a:lnTo>
                <a:lnTo>
                  <a:pt x="0" y="4025533"/>
                </a:lnTo>
                <a:lnTo>
                  <a:pt x="0" y="148876"/>
                </a:lnTo>
                <a:lnTo>
                  <a:pt x="617588" y="138096"/>
                </a:lnTo>
                <a:lnTo>
                  <a:pt x="2863110" y="98900"/>
                </a:lnTo>
                <a:lnTo>
                  <a:pt x="2864452" y="98652"/>
                </a:lnTo>
                <a:cubicBezTo>
                  <a:pt x="2917743" y="91987"/>
                  <a:pt x="3065714" y="88243"/>
                  <a:pt x="3058746" y="95333"/>
                </a:cubicBezTo>
                <a:lnTo>
                  <a:pt x="3090722" y="94927"/>
                </a:lnTo>
                <a:lnTo>
                  <a:pt x="3490835" y="87943"/>
                </a:lnTo>
                <a:lnTo>
                  <a:pt x="4098297" y="77339"/>
                </a:lnTo>
                <a:lnTo>
                  <a:pt x="4801008" y="65074"/>
                </a:lnTo>
                <a:lnTo>
                  <a:pt x="4817802" y="63262"/>
                </a:lnTo>
                <a:lnTo>
                  <a:pt x="4883152" y="52727"/>
                </a:lnTo>
                <a:lnTo>
                  <a:pt x="4897052" y="47215"/>
                </a:lnTo>
                <a:lnTo>
                  <a:pt x="4913460" y="51430"/>
                </a:lnTo>
                <a:cubicBezTo>
                  <a:pt x="4915490" y="52720"/>
                  <a:pt x="4917151" y="54181"/>
                  <a:pt x="4918393" y="55759"/>
                </a:cubicBezTo>
                <a:lnTo>
                  <a:pt x="4970353" y="46084"/>
                </a:lnTo>
                <a:lnTo>
                  <a:pt x="4976650" y="45729"/>
                </a:lnTo>
                <a:lnTo>
                  <a:pt x="5020112" y="46211"/>
                </a:lnTo>
                <a:lnTo>
                  <a:pt x="5084836" y="51486"/>
                </a:lnTo>
                <a:lnTo>
                  <a:pt x="5105728" y="59755"/>
                </a:lnTo>
                <a:lnTo>
                  <a:pt x="5347684" y="55531"/>
                </a:lnTo>
                <a:lnTo>
                  <a:pt x="5354266" y="54080"/>
                </a:lnTo>
                <a:cubicBezTo>
                  <a:pt x="5357457" y="52222"/>
                  <a:pt x="5359133" y="49265"/>
                  <a:pt x="5358258" y="44605"/>
                </a:cubicBezTo>
                <a:cubicBezTo>
                  <a:pt x="5365782" y="44941"/>
                  <a:pt x="5373218" y="46051"/>
                  <a:pt x="5380716" y="47352"/>
                </a:cubicBezTo>
                <a:lnTo>
                  <a:pt x="5384646" y="48020"/>
                </a:lnTo>
                <a:lnTo>
                  <a:pt x="5399183" y="46459"/>
                </a:lnTo>
                <a:lnTo>
                  <a:pt x="5404756" y="51314"/>
                </a:lnTo>
                <a:lnTo>
                  <a:pt x="5454041" y="48407"/>
                </a:lnTo>
                <a:cubicBezTo>
                  <a:pt x="5474880" y="34582"/>
                  <a:pt x="5514852" y="40053"/>
                  <a:pt x="5547804" y="33527"/>
                </a:cubicBezTo>
                <a:lnTo>
                  <a:pt x="5562192" y="27856"/>
                </a:lnTo>
                <a:lnTo>
                  <a:pt x="5657882" y="17533"/>
                </a:lnTo>
                <a:lnTo>
                  <a:pt x="5723232" y="6998"/>
                </a:lnTo>
                <a:lnTo>
                  <a:pt x="5737131" y="1485"/>
                </a:lnTo>
                <a:lnTo>
                  <a:pt x="5753539" y="5700"/>
                </a:lnTo>
                <a:cubicBezTo>
                  <a:pt x="5755569" y="6991"/>
                  <a:pt x="5757230" y="8450"/>
                  <a:pt x="5758473" y="10029"/>
                </a:cubicBezTo>
                <a:lnTo>
                  <a:pt x="5810432" y="355"/>
                </a:lnTo>
                <a:close/>
              </a:path>
            </a:pathLst>
          </a:custGeom>
        </p:spPr>
      </p:pic>
      <p:sp>
        <p:nvSpPr>
          <p:cNvPr id="3" name="TextBox 2">
            <a:extLst>
              <a:ext uri="{FF2B5EF4-FFF2-40B4-BE49-F238E27FC236}">
                <a16:creationId xmlns:a16="http://schemas.microsoft.com/office/drawing/2014/main" id="{E77543B1-EDE6-C055-1C6C-BE400628DAB7}"/>
              </a:ext>
            </a:extLst>
          </p:cNvPr>
          <p:cNvSpPr txBox="1"/>
          <p:nvPr/>
        </p:nvSpPr>
        <p:spPr>
          <a:xfrm>
            <a:off x="6673850" y="1943100"/>
            <a:ext cx="4832348" cy="3761576"/>
          </a:xfrm>
          <a:prstGeom prst="rect">
            <a:avLst/>
          </a:prstGeom>
        </p:spPr>
        <p:txBody>
          <a:bodyPr vert="horz" lIns="91440" tIns="45720" rIns="91440" bIns="45720" rtlCol="0" anchor="b">
            <a:normAutofit/>
          </a:bodyPr>
          <a:lstStyle/>
          <a:p>
            <a:pPr marL="0" marR="0">
              <a:lnSpc>
                <a:spcPct val="120000"/>
              </a:lnSpc>
              <a:spcBef>
                <a:spcPct val="0"/>
              </a:spcBef>
              <a:spcAft>
                <a:spcPts val="800"/>
              </a:spcAft>
            </a:pPr>
            <a:r>
              <a:rPr lang="en-US" sz="5400" b="1" i="1" kern="1200" dirty="0">
                <a:solidFill>
                  <a:srgbClr val="000000"/>
                </a:solidFill>
                <a:effectLst/>
                <a:highlight>
                  <a:srgbClr val="FFFF00"/>
                </a:highlight>
                <a:latin typeface="+mj-lt"/>
                <a:ea typeface="+mj-ea"/>
                <a:cs typeface="+mj-cs"/>
              </a:rPr>
              <a:t>Gaming disorders	</a:t>
            </a:r>
            <a:endParaRPr lang="en-US" sz="5400" i="1" kern="1200" dirty="0">
              <a:solidFill>
                <a:srgbClr val="000000"/>
              </a:solidFill>
              <a:effectLst/>
              <a:highlight>
                <a:srgbClr val="FFFF00"/>
              </a:highlight>
              <a:latin typeface="+mj-lt"/>
              <a:ea typeface="+mj-ea"/>
              <a:cs typeface="+mj-cs"/>
            </a:endParaRPr>
          </a:p>
        </p:txBody>
      </p:sp>
      <p:sp>
        <p:nvSpPr>
          <p:cNvPr id="45" name="Freeform: Shape 44">
            <a:extLst>
              <a:ext uri="{FF2B5EF4-FFF2-40B4-BE49-F238E27FC236}">
                <a16:creationId xmlns:a16="http://schemas.microsoft.com/office/drawing/2014/main" id="{9E64872B-CCAF-451A-AF8D-2EDE8A8AF1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476">
            <a:off x="3418" y="-9614"/>
            <a:ext cx="6151676" cy="3846619"/>
          </a:xfrm>
          <a:custGeom>
            <a:avLst/>
            <a:gdLst>
              <a:gd name="connsiteX0" fmla="*/ 0 w 6151676"/>
              <a:gd name="connsiteY0" fmla="*/ 0 h 3846619"/>
              <a:gd name="connsiteX1" fmla="*/ 5980359 w 6151676"/>
              <a:gd name="connsiteY1" fmla="*/ 0 h 3846619"/>
              <a:gd name="connsiteX2" fmla="*/ 6151676 w 6151676"/>
              <a:gd name="connsiteY2" fmla="*/ 3549727 h 3846619"/>
              <a:gd name="connsiteX3" fmla="*/ 0 w 6151676"/>
              <a:gd name="connsiteY3" fmla="*/ 3846619 h 3846619"/>
            </a:gdLst>
            <a:ahLst/>
            <a:cxnLst>
              <a:cxn ang="0">
                <a:pos x="connsiteX0" y="connsiteY0"/>
              </a:cxn>
              <a:cxn ang="0">
                <a:pos x="connsiteX1" y="connsiteY1"/>
              </a:cxn>
              <a:cxn ang="0">
                <a:pos x="connsiteX2" y="connsiteY2"/>
              </a:cxn>
              <a:cxn ang="0">
                <a:pos x="connsiteX3" y="connsiteY3"/>
              </a:cxn>
            </a:cxnLst>
            <a:rect l="l" t="t" r="r" b="b"/>
            <a:pathLst>
              <a:path w="6151676" h="3846619">
                <a:moveTo>
                  <a:pt x="0" y="0"/>
                </a:moveTo>
                <a:lnTo>
                  <a:pt x="5980359" y="0"/>
                </a:lnTo>
                <a:lnTo>
                  <a:pt x="6151676" y="3549727"/>
                </a:lnTo>
                <a:lnTo>
                  <a:pt x="0" y="3846619"/>
                </a:lnTo>
                <a:close/>
              </a:path>
            </a:pathLst>
          </a:custGeom>
          <a:solidFill>
            <a:schemeClr val="tx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098C0F34-CF91-4EED-952D-C26A2EEFF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476">
            <a:off x="3543" y="-9756"/>
            <a:ext cx="6037995" cy="3747166"/>
          </a:xfrm>
          <a:custGeom>
            <a:avLst/>
            <a:gdLst>
              <a:gd name="connsiteX0" fmla="*/ 0 w 6037995"/>
              <a:gd name="connsiteY0" fmla="*/ 0 h 3747166"/>
              <a:gd name="connsiteX1" fmla="*/ 5856692 w 6037995"/>
              <a:gd name="connsiteY1" fmla="*/ 0 h 3747166"/>
              <a:gd name="connsiteX2" fmla="*/ 5895802 w 6037995"/>
              <a:gd name="connsiteY2" fmla="*/ 731594 h 3747166"/>
              <a:gd name="connsiteX3" fmla="*/ 5892351 w 6037995"/>
              <a:gd name="connsiteY3" fmla="*/ 741332 h 3747166"/>
              <a:gd name="connsiteX4" fmla="*/ 5896763 w 6037995"/>
              <a:gd name="connsiteY4" fmla="*/ 748908 h 3747166"/>
              <a:gd name="connsiteX5" fmla="*/ 6037953 w 6037995"/>
              <a:gd name="connsiteY5" fmla="*/ 3390043 h 3747166"/>
              <a:gd name="connsiteX6" fmla="*/ 6029668 w 6037995"/>
              <a:gd name="connsiteY6" fmla="*/ 3413411 h 3747166"/>
              <a:gd name="connsiteX7" fmla="*/ 6007503 w 6037995"/>
              <a:gd name="connsiteY7" fmla="*/ 3424048 h 3747166"/>
              <a:gd name="connsiteX8" fmla="*/ 6007608 w 6037995"/>
              <a:gd name="connsiteY8" fmla="*/ 3426012 h 3747166"/>
              <a:gd name="connsiteX9" fmla="*/ 5500877 w 6037995"/>
              <a:gd name="connsiteY9" fmla="*/ 3453101 h 3747166"/>
              <a:gd name="connsiteX10" fmla="*/ 5488099 w 6037995"/>
              <a:gd name="connsiteY10" fmla="*/ 3457333 h 3747166"/>
              <a:gd name="connsiteX11" fmla="*/ 5457315 w 6037995"/>
              <a:gd name="connsiteY11" fmla="*/ 3462545 h 3747166"/>
              <a:gd name="connsiteX12" fmla="*/ 5330092 w 6037995"/>
              <a:gd name="connsiteY12" fmla="*/ 3470167 h 3747166"/>
              <a:gd name="connsiteX13" fmla="*/ 5255199 w 6037995"/>
              <a:gd name="connsiteY13" fmla="*/ 3478127 h 3747166"/>
              <a:gd name="connsiteX14" fmla="*/ 5228674 w 6037995"/>
              <a:gd name="connsiteY14" fmla="*/ 3486490 h 3747166"/>
              <a:gd name="connsiteX15" fmla="*/ 5190335 w 6037995"/>
              <a:gd name="connsiteY15" fmla="*/ 3494578 h 3747166"/>
              <a:gd name="connsiteX16" fmla="*/ 5124162 w 6037995"/>
              <a:gd name="connsiteY16" fmla="*/ 3512989 h 3747166"/>
              <a:gd name="connsiteX17" fmla="*/ 5059974 w 6037995"/>
              <a:gd name="connsiteY17" fmla="*/ 3522834 h 3747166"/>
              <a:gd name="connsiteX18" fmla="*/ 5016656 w 6037995"/>
              <a:gd name="connsiteY18" fmla="*/ 3526391 h 3747166"/>
              <a:gd name="connsiteX19" fmla="*/ 5010350 w 6037995"/>
              <a:gd name="connsiteY19" fmla="*/ 3526483 h 3747166"/>
              <a:gd name="connsiteX20" fmla="*/ 4957836 w 6037995"/>
              <a:gd name="connsiteY20" fmla="*/ 3520511 h 3747166"/>
              <a:gd name="connsiteX21" fmla="*/ 4953221 w 6037995"/>
              <a:gd name="connsiteY21" fmla="*/ 3525179 h 3747166"/>
              <a:gd name="connsiteX22" fmla="*/ 4937153 w 6037995"/>
              <a:gd name="connsiteY22" fmla="*/ 3530545 h 3747166"/>
              <a:gd name="connsiteX23" fmla="*/ 4922898 w 6037995"/>
              <a:gd name="connsiteY23" fmla="*/ 3526030 h 3747166"/>
              <a:gd name="connsiteX24" fmla="*/ 4856967 w 6037995"/>
              <a:gd name="connsiteY24" fmla="*/ 3520149 h 3747166"/>
              <a:gd name="connsiteX25" fmla="*/ 4760786 w 6037995"/>
              <a:gd name="connsiteY25" fmla="*/ 3516626 h 3747166"/>
              <a:gd name="connsiteX26" fmla="*/ 4746032 w 6037995"/>
              <a:gd name="connsiteY26" fmla="*/ 3511988 h 3747166"/>
              <a:gd name="connsiteX27" fmla="*/ 4651452 w 6037995"/>
              <a:gd name="connsiteY27" fmla="*/ 3503784 h 3747166"/>
              <a:gd name="connsiteX28" fmla="*/ 4602084 w 6037995"/>
              <a:gd name="connsiteY28" fmla="*/ 3504374 h 3747166"/>
              <a:gd name="connsiteX29" fmla="*/ 4596869 w 6037995"/>
              <a:gd name="connsiteY29" fmla="*/ 3509611 h 3747166"/>
              <a:gd name="connsiteX30" fmla="*/ 4582258 w 6037995"/>
              <a:gd name="connsiteY30" fmla="*/ 3509084 h 3747166"/>
              <a:gd name="connsiteX31" fmla="*/ 4578385 w 6037995"/>
              <a:gd name="connsiteY31" fmla="*/ 3510028 h 3747166"/>
              <a:gd name="connsiteX32" fmla="*/ 4556178 w 6037995"/>
              <a:gd name="connsiteY32" fmla="*/ 3514358 h 3747166"/>
              <a:gd name="connsiteX33" fmla="*/ 4551525 w 6037995"/>
              <a:gd name="connsiteY33" fmla="*/ 3505189 h 3747166"/>
              <a:gd name="connsiteX34" fmla="*/ 4544857 w 6037995"/>
              <a:gd name="connsiteY34" fmla="*/ 3504208 h 3747166"/>
              <a:gd name="connsiteX35" fmla="*/ 4303209 w 6037995"/>
              <a:gd name="connsiteY35" fmla="*/ 3517126 h 3747166"/>
              <a:gd name="connsiteX36" fmla="*/ 4282955 w 6037995"/>
              <a:gd name="connsiteY36" fmla="*/ 3526852 h 3747166"/>
              <a:gd name="connsiteX37" fmla="*/ 4218767 w 6037995"/>
              <a:gd name="connsiteY37" fmla="*/ 3536697 h 3747166"/>
              <a:gd name="connsiteX38" fmla="*/ 4175448 w 6037995"/>
              <a:gd name="connsiteY38" fmla="*/ 3540255 h 3747166"/>
              <a:gd name="connsiteX39" fmla="*/ 4169142 w 6037995"/>
              <a:gd name="connsiteY39" fmla="*/ 3540346 h 3747166"/>
              <a:gd name="connsiteX40" fmla="*/ 4116627 w 6037995"/>
              <a:gd name="connsiteY40" fmla="*/ 3534375 h 3747166"/>
              <a:gd name="connsiteX41" fmla="*/ 4112012 w 6037995"/>
              <a:gd name="connsiteY41" fmla="*/ 3539042 h 3747166"/>
              <a:gd name="connsiteX42" fmla="*/ 4095944 w 6037995"/>
              <a:gd name="connsiteY42" fmla="*/ 3544408 h 3747166"/>
              <a:gd name="connsiteX43" fmla="*/ 4081689 w 6037995"/>
              <a:gd name="connsiteY43" fmla="*/ 3539894 h 3747166"/>
              <a:gd name="connsiteX44" fmla="*/ 4015757 w 6037995"/>
              <a:gd name="connsiteY44" fmla="*/ 3534013 h 3747166"/>
              <a:gd name="connsiteX45" fmla="*/ 3998877 w 6037995"/>
              <a:gd name="connsiteY45" fmla="*/ 3533395 h 3747166"/>
              <a:gd name="connsiteX46" fmla="*/ 3297061 w 6037995"/>
              <a:gd name="connsiteY46" fmla="*/ 3570912 h 3747166"/>
              <a:gd name="connsiteX47" fmla="*/ 2690373 w 6037995"/>
              <a:gd name="connsiteY47" fmla="*/ 3603344 h 3747166"/>
              <a:gd name="connsiteX48" fmla="*/ 2290770 w 6037995"/>
              <a:gd name="connsiteY48" fmla="*/ 3624706 h 3747166"/>
              <a:gd name="connsiteX49" fmla="*/ 2258845 w 6037995"/>
              <a:gd name="connsiteY49" fmla="*/ 3626565 h 3747166"/>
              <a:gd name="connsiteX50" fmla="*/ 2064804 w 6037995"/>
              <a:gd name="connsiteY50" fmla="*/ 3637010 h 3747166"/>
              <a:gd name="connsiteX51" fmla="*/ 2063447 w 6037995"/>
              <a:gd name="connsiteY51" fmla="*/ 3636859 h 3747166"/>
              <a:gd name="connsiteX52" fmla="*/ 0 w 6037995"/>
              <a:gd name="connsiteY52" fmla="*/ 3747166 h 374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37995" h="3747166">
                <a:moveTo>
                  <a:pt x="0" y="0"/>
                </a:moveTo>
                <a:lnTo>
                  <a:pt x="5856692" y="0"/>
                </a:lnTo>
                <a:lnTo>
                  <a:pt x="5895802" y="731594"/>
                </a:lnTo>
                <a:lnTo>
                  <a:pt x="5892351" y="741332"/>
                </a:lnTo>
                <a:lnTo>
                  <a:pt x="5896763" y="748908"/>
                </a:lnTo>
                <a:lnTo>
                  <a:pt x="6037953" y="3390043"/>
                </a:lnTo>
                <a:cubicBezTo>
                  <a:pt x="6038404" y="3398972"/>
                  <a:pt x="6035208" y="3407245"/>
                  <a:pt x="6029668" y="3413411"/>
                </a:cubicBezTo>
                <a:lnTo>
                  <a:pt x="6007503" y="3424048"/>
                </a:lnTo>
                <a:lnTo>
                  <a:pt x="6007608" y="3426012"/>
                </a:lnTo>
                <a:lnTo>
                  <a:pt x="5500877" y="3453101"/>
                </a:lnTo>
                <a:lnTo>
                  <a:pt x="5488099" y="3457333"/>
                </a:lnTo>
                <a:cubicBezTo>
                  <a:pt x="5481227" y="3459179"/>
                  <a:pt x="5471741" y="3461058"/>
                  <a:pt x="5457315" y="3462545"/>
                </a:cubicBezTo>
                <a:cubicBezTo>
                  <a:pt x="5420742" y="3452656"/>
                  <a:pt x="5375609" y="3483659"/>
                  <a:pt x="5330092" y="3470167"/>
                </a:cubicBezTo>
                <a:cubicBezTo>
                  <a:pt x="5313575" y="3467192"/>
                  <a:pt x="5263789" y="3470156"/>
                  <a:pt x="5255199" y="3478127"/>
                </a:cubicBezTo>
                <a:cubicBezTo>
                  <a:pt x="5244989" y="3480271"/>
                  <a:pt x="5232571" y="3478219"/>
                  <a:pt x="5228674" y="3486490"/>
                </a:cubicBezTo>
                <a:cubicBezTo>
                  <a:pt x="5221826" y="3496549"/>
                  <a:pt x="5183886" y="3483435"/>
                  <a:pt x="5190335" y="3494578"/>
                </a:cubicBezTo>
                <a:cubicBezTo>
                  <a:pt x="5163434" y="3485639"/>
                  <a:pt x="5145244" y="3506904"/>
                  <a:pt x="5124162" y="3512989"/>
                </a:cubicBezTo>
                <a:lnTo>
                  <a:pt x="5059974" y="3522834"/>
                </a:lnTo>
                <a:lnTo>
                  <a:pt x="5016656" y="3526391"/>
                </a:lnTo>
                <a:lnTo>
                  <a:pt x="5010350" y="3526483"/>
                </a:lnTo>
                <a:lnTo>
                  <a:pt x="4957836" y="3520511"/>
                </a:lnTo>
                <a:cubicBezTo>
                  <a:pt x="4956709" y="3522174"/>
                  <a:pt x="4955155" y="3523748"/>
                  <a:pt x="4953221" y="3525179"/>
                </a:cubicBezTo>
                <a:lnTo>
                  <a:pt x="4937153" y="3530545"/>
                </a:lnTo>
                <a:lnTo>
                  <a:pt x="4922898" y="3526030"/>
                </a:lnTo>
                <a:lnTo>
                  <a:pt x="4856967" y="3520149"/>
                </a:lnTo>
                <a:lnTo>
                  <a:pt x="4760786" y="3516626"/>
                </a:lnTo>
                <a:lnTo>
                  <a:pt x="4746032" y="3511988"/>
                </a:lnTo>
                <a:cubicBezTo>
                  <a:pt x="4712701" y="3507812"/>
                  <a:pt x="4673216" y="3516099"/>
                  <a:pt x="4651452" y="3503784"/>
                </a:cubicBezTo>
                <a:lnTo>
                  <a:pt x="4602084" y="3504374"/>
                </a:lnTo>
                <a:lnTo>
                  <a:pt x="4596869" y="3509611"/>
                </a:lnTo>
                <a:lnTo>
                  <a:pt x="4582258" y="3509084"/>
                </a:lnTo>
                <a:lnTo>
                  <a:pt x="4578385" y="3510028"/>
                </a:lnTo>
                <a:cubicBezTo>
                  <a:pt x="4570998" y="3511857"/>
                  <a:pt x="4563659" y="3513490"/>
                  <a:pt x="4556178" y="3514358"/>
                </a:cubicBezTo>
                <a:cubicBezTo>
                  <a:pt x="4556720" y="3509648"/>
                  <a:pt x="4554839" y="3506817"/>
                  <a:pt x="4551525" y="3505189"/>
                </a:cubicBezTo>
                <a:lnTo>
                  <a:pt x="4544857" y="3504208"/>
                </a:lnTo>
                <a:lnTo>
                  <a:pt x="4303209" y="3517126"/>
                </a:lnTo>
                <a:lnTo>
                  <a:pt x="4282955" y="3526852"/>
                </a:lnTo>
                <a:lnTo>
                  <a:pt x="4218767" y="3536697"/>
                </a:lnTo>
                <a:lnTo>
                  <a:pt x="4175448" y="3540255"/>
                </a:lnTo>
                <a:lnTo>
                  <a:pt x="4169142" y="3540346"/>
                </a:lnTo>
                <a:lnTo>
                  <a:pt x="4116627" y="3534375"/>
                </a:lnTo>
                <a:cubicBezTo>
                  <a:pt x="4115500" y="3536037"/>
                  <a:pt x="4113946" y="3537612"/>
                  <a:pt x="4112012" y="3539042"/>
                </a:cubicBezTo>
                <a:lnTo>
                  <a:pt x="4095944" y="3544408"/>
                </a:lnTo>
                <a:lnTo>
                  <a:pt x="4081689" y="3539894"/>
                </a:lnTo>
                <a:lnTo>
                  <a:pt x="4015757" y="3534013"/>
                </a:lnTo>
                <a:lnTo>
                  <a:pt x="3998877" y="3533395"/>
                </a:lnTo>
                <a:lnTo>
                  <a:pt x="3297061" y="3570912"/>
                </a:lnTo>
                <a:lnTo>
                  <a:pt x="2690373" y="3603344"/>
                </a:lnTo>
                <a:lnTo>
                  <a:pt x="2290770" y="3624706"/>
                </a:lnTo>
                <a:lnTo>
                  <a:pt x="2258845" y="3626565"/>
                </a:lnTo>
                <a:cubicBezTo>
                  <a:pt x="2266298" y="3633144"/>
                  <a:pt x="2118433" y="3639886"/>
                  <a:pt x="2064804" y="3637010"/>
                </a:cubicBezTo>
                <a:lnTo>
                  <a:pt x="2063447" y="3636859"/>
                </a:lnTo>
                <a:lnTo>
                  <a:pt x="0" y="3747166"/>
                </a:lnTo>
                <a:close/>
              </a:path>
            </a:pathLst>
          </a:custGeom>
          <a:blipFill>
            <a:blip r:embed="rId2"/>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Content Placeholder 4" descr="A group of people sitting in a room&#10;&#10;Description automatically generated">
            <a:extLst>
              <a:ext uri="{FF2B5EF4-FFF2-40B4-BE49-F238E27FC236}">
                <a16:creationId xmlns:a16="http://schemas.microsoft.com/office/drawing/2014/main" id="{321F64A8-53D3-4825-39B6-3D13C879CAC2}"/>
              </a:ext>
            </a:extLst>
          </p:cNvPr>
          <p:cNvPicPr>
            <a:picLocks noChangeAspect="1"/>
          </p:cNvPicPr>
          <p:nvPr/>
        </p:nvPicPr>
        <p:blipFill rotWithShape="1">
          <a:blip r:embed="rId4" cstate="email">
            <a:alphaModFix amt="85000"/>
            <a:extLst>
              <a:ext uri="{28A0092B-C50C-407E-A947-70E740481C1C}">
                <a14:useLocalDpi xmlns:a14="http://schemas.microsoft.com/office/drawing/2010/main" val="0"/>
              </a:ext>
            </a:extLst>
          </a:blip>
          <a:srcRect l="3708" r="-3" b="-3"/>
          <a:stretch/>
        </p:blipFill>
        <p:spPr>
          <a:xfrm>
            <a:off x="-1059" y="-17193"/>
            <a:ext cx="6038853" cy="3747155"/>
          </a:xfrm>
          <a:custGeom>
            <a:avLst/>
            <a:gdLst/>
            <a:ahLst/>
            <a:cxnLst/>
            <a:rect l="l" t="t" r="r" b="b"/>
            <a:pathLst>
              <a:path w="6038853" h="3747155">
                <a:moveTo>
                  <a:pt x="9239" y="0"/>
                </a:moveTo>
                <a:lnTo>
                  <a:pt x="5865913" y="14440"/>
                </a:lnTo>
                <a:lnTo>
                  <a:pt x="5903219" y="746129"/>
                </a:lnTo>
                <a:lnTo>
                  <a:pt x="5899744" y="755858"/>
                </a:lnTo>
                <a:lnTo>
                  <a:pt x="5904137" y="763445"/>
                </a:lnTo>
                <a:lnTo>
                  <a:pt x="6038815" y="3404920"/>
                </a:lnTo>
                <a:cubicBezTo>
                  <a:pt x="6039244" y="3413850"/>
                  <a:pt x="6036028" y="3422115"/>
                  <a:pt x="6030473" y="3428267"/>
                </a:cubicBezTo>
                <a:lnTo>
                  <a:pt x="6008281" y="3438850"/>
                </a:lnTo>
                <a:lnTo>
                  <a:pt x="6008382" y="3440814"/>
                </a:lnTo>
                <a:lnTo>
                  <a:pt x="5501585" y="3466654"/>
                </a:lnTo>
                <a:lnTo>
                  <a:pt x="5488797" y="3470854"/>
                </a:lnTo>
                <a:cubicBezTo>
                  <a:pt x="5481920" y="3472683"/>
                  <a:pt x="5472430" y="3474539"/>
                  <a:pt x="5458000" y="3475990"/>
                </a:cubicBezTo>
                <a:cubicBezTo>
                  <a:pt x="5421452" y="3466011"/>
                  <a:pt x="5376242" y="3496903"/>
                  <a:pt x="5330759" y="3483298"/>
                </a:cubicBezTo>
                <a:cubicBezTo>
                  <a:pt x="5314249" y="3480283"/>
                  <a:pt x="5264456" y="3483124"/>
                  <a:pt x="5255846" y="3491074"/>
                </a:cubicBezTo>
                <a:cubicBezTo>
                  <a:pt x="5245631" y="3493193"/>
                  <a:pt x="5233218" y="3491110"/>
                  <a:pt x="5229301" y="3499371"/>
                </a:cubicBezTo>
                <a:cubicBezTo>
                  <a:pt x="5222428" y="3509413"/>
                  <a:pt x="5184520" y="3496206"/>
                  <a:pt x="5190942" y="3507365"/>
                </a:cubicBezTo>
                <a:cubicBezTo>
                  <a:pt x="5164063" y="3498359"/>
                  <a:pt x="5145821" y="3519580"/>
                  <a:pt x="5124724" y="3525613"/>
                </a:cubicBezTo>
                <a:lnTo>
                  <a:pt x="5060512" y="3535299"/>
                </a:lnTo>
                <a:lnTo>
                  <a:pt x="5017185" y="3538749"/>
                </a:lnTo>
                <a:lnTo>
                  <a:pt x="5010879" y="3538826"/>
                </a:lnTo>
                <a:lnTo>
                  <a:pt x="4958380" y="3532724"/>
                </a:lnTo>
                <a:cubicBezTo>
                  <a:pt x="4957249" y="3534385"/>
                  <a:pt x="4955691" y="3535955"/>
                  <a:pt x="4953753" y="3537381"/>
                </a:cubicBezTo>
                <a:lnTo>
                  <a:pt x="4937672" y="3542707"/>
                </a:lnTo>
                <a:lnTo>
                  <a:pt x="4923428" y="3538157"/>
                </a:lnTo>
                <a:lnTo>
                  <a:pt x="4857512" y="3532114"/>
                </a:lnTo>
                <a:lnTo>
                  <a:pt x="4761340" y="3528354"/>
                </a:lnTo>
                <a:lnTo>
                  <a:pt x="4746597" y="3523679"/>
                </a:lnTo>
                <a:cubicBezTo>
                  <a:pt x="4713277" y="3519421"/>
                  <a:pt x="4673771" y="3527611"/>
                  <a:pt x="4652038" y="3515242"/>
                </a:cubicBezTo>
                <a:lnTo>
                  <a:pt x="4602669" y="3515710"/>
                </a:lnTo>
                <a:lnTo>
                  <a:pt x="4597441" y="3520934"/>
                </a:lnTo>
                <a:lnTo>
                  <a:pt x="4582831" y="3520371"/>
                </a:lnTo>
                <a:lnTo>
                  <a:pt x="4578956" y="3521306"/>
                </a:lnTo>
                <a:cubicBezTo>
                  <a:pt x="4571564" y="3523117"/>
                  <a:pt x="4564221" y="3524732"/>
                  <a:pt x="4556738" y="3525581"/>
                </a:cubicBezTo>
                <a:cubicBezTo>
                  <a:pt x="4557292" y="3520873"/>
                  <a:pt x="4555418" y="3518037"/>
                  <a:pt x="4552108" y="3516401"/>
                </a:cubicBezTo>
                <a:lnTo>
                  <a:pt x="4545442" y="3515403"/>
                </a:lnTo>
                <a:lnTo>
                  <a:pt x="4303763" y="3527725"/>
                </a:lnTo>
                <a:lnTo>
                  <a:pt x="4283485" y="3537401"/>
                </a:lnTo>
                <a:lnTo>
                  <a:pt x="4219273" y="3547088"/>
                </a:lnTo>
                <a:lnTo>
                  <a:pt x="4175945" y="3550539"/>
                </a:lnTo>
                <a:lnTo>
                  <a:pt x="4169639" y="3550615"/>
                </a:lnTo>
                <a:lnTo>
                  <a:pt x="4117139" y="3544514"/>
                </a:lnTo>
                <a:cubicBezTo>
                  <a:pt x="4116008" y="3546174"/>
                  <a:pt x="4114450" y="3547745"/>
                  <a:pt x="4112513" y="3549170"/>
                </a:cubicBezTo>
                <a:lnTo>
                  <a:pt x="4096431" y="3554496"/>
                </a:lnTo>
                <a:lnTo>
                  <a:pt x="4082187" y="3549947"/>
                </a:lnTo>
                <a:lnTo>
                  <a:pt x="4016270" y="3543904"/>
                </a:lnTo>
                <a:lnTo>
                  <a:pt x="3999392" y="3543244"/>
                </a:lnTo>
                <a:lnTo>
                  <a:pt x="3297485" y="3579031"/>
                </a:lnTo>
                <a:lnTo>
                  <a:pt x="2690719" y="3609967"/>
                </a:lnTo>
                <a:lnTo>
                  <a:pt x="2291065" y="3630343"/>
                </a:lnTo>
                <a:lnTo>
                  <a:pt x="2259135" y="3632124"/>
                </a:lnTo>
                <a:cubicBezTo>
                  <a:pt x="2266572" y="3638721"/>
                  <a:pt x="2118691" y="3645098"/>
                  <a:pt x="2065069" y="3642090"/>
                </a:cubicBezTo>
                <a:lnTo>
                  <a:pt x="2063713" y="3641936"/>
                </a:lnTo>
                <a:lnTo>
                  <a:pt x="0" y="3747155"/>
                </a:lnTo>
                <a:close/>
              </a:path>
            </a:pathLst>
          </a:custGeom>
        </p:spPr>
      </p:pic>
      <p:grpSp>
        <p:nvGrpSpPr>
          <p:cNvPr id="49" name="Group 48">
            <a:extLst>
              <a:ext uri="{FF2B5EF4-FFF2-40B4-BE49-F238E27FC236}">
                <a16:creationId xmlns:a16="http://schemas.microsoft.com/office/drawing/2014/main" id="{8465F0AC-34FA-412B-A8A7-8B93EB978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50" name="Group 49">
              <a:extLst>
                <a:ext uri="{FF2B5EF4-FFF2-40B4-BE49-F238E27FC236}">
                  <a16:creationId xmlns:a16="http://schemas.microsoft.com/office/drawing/2014/main" id="{BC88ED34-4021-4848-9703-57DD7B24970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52" name="Straight Connector 51">
                <a:extLst>
                  <a:ext uri="{FF2B5EF4-FFF2-40B4-BE49-F238E27FC236}">
                    <a16:creationId xmlns:a16="http://schemas.microsoft.com/office/drawing/2014/main" id="{C91CE52D-E91A-47DA-8B63-92746DE6A7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105F5D7-49D8-4133-98AB-199CE2079F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51" name="Oval 50">
              <a:extLst>
                <a:ext uri="{FF2B5EF4-FFF2-40B4-BE49-F238E27FC236}">
                  <a16:creationId xmlns:a16="http://schemas.microsoft.com/office/drawing/2014/main" id="{38852BD4-8695-4B2B-A49C-2258486C1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701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B3D7DC0-B802-883A-15F7-D9D438FE2808}"/>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894858B-BB80-E46B-179C-33EEA18F1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41E7D54-22BC-2A18-3EF6-71D8ED8E5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1DA8445E-C96B-122B-2DDA-F9DD30B74942}"/>
              </a:ext>
            </a:extLst>
          </p:cNvPr>
          <p:cNvPicPr>
            <a:picLocks noChangeAspect="1"/>
          </p:cNvPicPr>
          <p:nvPr/>
        </p:nvPicPr>
        <p:blipFill rotWithShape="1">
          <a:blip r:embed="rId3">
            <a:alphaModFix amt="84000"/>
          </a:blip>
          <a:srcRect t="15730"/>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72B383E9-27D6-CEAC-5887-ECC35DBB8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7A4683FA-EAE0-A9AD-43AF-DBCE85A13A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0591F0B3-FCD5-D9AD-0E61-1A6DBC0BB96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C524A8F0-5A4E-7C38-0668-9127070C9A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BF80220-5C9E-243F-58C7-9C277A7E8E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B920BE93-1684-E1EC-B550-72651692F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48F69918-BEA3-B6AC-5E23-1B4D8802ED9A}"/>
              </a:ext>
            </a:extLst>
          </p:cNvPr>
          <p:cNvSpPr txBox="1"/>
          <p:nvPr/>
        </p:nvSpPr>
        <p:spPr>
          <a:xfrm>
            <a:off x="1920477" y="1385083"/>
            <a:ext cx="9929091" cy="658835"/>
          </a:xfrm>
          <a:prstGeom prst="rect">
            <a:avLst/>
          </a:prstGeom>
          <a:noFill/>
        </p:spPr>
        <p:txBody>
          <a:bodyPr wrap="square">
            <a:spAutoFit/>
          </a:bodyPr>
          <a:lstStyle/>
          <a:p>
            <a:pPr marL="0" marR="0">
              <a:lnSpc>
                <a:spcPct val="107000"/>
              </a:lnSpc>
              <a:spcBef>
                <a:spcPts val="0"/>
              </a:spcBef>
              <a:spcAft>
                <a:spcPts val="800"/>
              </a:spcAft>
            </a:pPr>
            <a:r>
              <a:rPr lang="en-US" sz="3600" b="1" dirty="0">
                <a:effectLst/>
                <a:latin typeface="Humanist" panose="02000504030000020003" pitchFamily="2" charset="0"/>
                <a:ea typeface="Calibri" panose="020F0502020204030204" pitchFamily="34" charset="0"/>
                <a:cs typeface="Times New Roman" panose="02020603050405020304" pitchFamily="18" charset="0"/>
              </a:rPr>
              <a:t>Sneaking in some Variable ratio scheduling…</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Content Placeholder 4">
            <a:extLst>
              <a:ext uri="{FF2B5EF4-FFF2-40B4-BE49-F238E27FC236}">
                <a16:creationId xmlns:a16="http://schemas.microsoft.com/office/drawing/2014/main" id="{8D585F53-E625-B16A-D4E1-48A0C928E2B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48001" y="2494280"/>
            <a:ext cx="6096000" cy="3429000"/>
          </a:xfrm>
          <a:prstGeom prst="rect">
            <a:avLst/>
          </a:prstGeom>
        </p:spPr>
      </p:pic>
    </p:spTree>
    <p:extLst>
      <p:ext uri="{BB962C8B-B14F-4D97-AF65-F5344CB8AC3E}">
        <p14:creationId xmlns:p14="http://schemas.microsoft.com/office/powerpoint/2010/main" val="3175642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80F92FC-D8C3-6742-0549-95B5C0D5EF8B}"/>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C73BD32-6211-D592-0A08-1DA5547D7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0D215D4-C2A3-AAAD-1452-F02F5E94F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3117E2CC-B7AB-8817-02F0-B072D53D5F99}"/>
              </a:ext>
            </a:extLst>
          </p:cNvPr>
          <p:cNvPicPr>
            <a:picLocks noChangeAspect="1"/>
          </p:cNvPicPr>
          <p:nvPr/>
        </p:nvPicPr>
        <p:blipFill rotWithShape="1">
          <a:blip r:embed="rId3">
            <a:alphaModFix amt="84000"/>
          </a:blip>
          <a:srcRect t="15730"/>
          <a:stretch/>
        </p:blipFill>
        <p:spPr>
          <a:xfrm>
            <a:off x="-1" y="8423"/>
            <a:ext cx="12191980" cy="6857990"/>
          </a:xfrm>
          <a:prstGeom prst="rect">
            <a:avLst/>
          </a:prstGeom>
        </p:spPr>
      </p:pic>
      <p:sp>
        <p:nvSpPr>
          <p:cNvPr id="28" name="Rectangle 27">
            <a:extLst>
              <a:ext uri="{FF2B5EF4-FFF2-40B4-BE49-F238E27FC236}">
                <a16:creationId xmlns:a16="http://schemas.microsoft.com/office/drawing/2014/main" id="{F4FDA464-A62A-2D1E-655E-884558B6F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5FFDA13E-7611-8329-DDAC-D699DA2E05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17B1D353-EAE7-D8D4-87AD-7988F412868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C1EF7095-E85D-2840-FD82-9CE5321B32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0C2A84A-4B82-5994-6416-FD09C7542A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1A6BA5C2-4C3D-8D99-457E-E415C1196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563CA4D7-3C3A-90FE-6535-31A168BFEA86}"/>
              </a:ext>
            </a:extLst>
          </p:cNvPr>
          <p:cNvSpPr txBox="1"/>
          <p:nvPr/>
        </p:nvSpPr>
        <p:spPr>
          <a:xfrm>
            <a:off x="1385455" y="1410388"/>
            <a:ext cx="9929091" cy="658835"/>
          </a:xfrm>
          <a:prstGeom prst="rect">
            <a:avLst/>
          </a:prstGeom>
          <a:noFill/>
        </p:spPr>
        <p:txBody>
          <a:bodyPr wrap="square">
            <a:spAutoFit/>
          </a:bodyPr>
          <a:lstStyle/>
          <a:p>
            <a:pPr marL="0" marR="0">
              <a:lnSpc>
                <a:spcPct val="107000"/>
              </a:lnSpc>
              <a:spcBef>
                <a:spcPts val="0"/>
              </a:spcBef>
              <a:spcAft>
                <a:spcPts val="800"/>
              </a:spcAft>
            </a:pPr>
            <a:r>
              <a:rPr lang="en-US" sz="3600" b="1" dirty="0">
                <a:effectLst/>
                <a:latin typeface="Humanist" panose="02000504030000020003" pitchFamily="2" charset="0"/>
                <a:ea typeface="Calibri" panose="020F0502020204030204" pitchFamily="34" charset="0"/>
                <a:cs typeface="Times New Roman" panose="02020603050405020304" pitchFamily="18" charset="0"/>
              </a:rPr>
              <a:t>Sex/pornography addiction</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83B4A54-AB67-C34E-655B-CC6D40BF4999}"/>
              </a:ext>
            </a:extLst>
          </p:cNvPr>
          <p:cNvSpPr txBox="1"/>
          <p:nvPr/>
        </p:nvSpPr>
        <p:spPr>
          <a:xfrm>
            <a:off x="1264492" y="2628998"/>
            <a:ext cx="6180826" cy="2893100"/>
          </a:xfrm>
          <a:prstGeom prst="rect">
            <a:avLst/>
          </a:prstGeom>
          <a:noFill/>
        </p:spPr>
        <p:txBody>
          <a:bodyPr wrap="square">
            <a:spAutoFit/>
          </a:bodyPr>
          <a:lstStyle/>
          <a:p>
            <a:r>
              <a:rPr lang="en-US" sz="2600" dirty="0">
                <a:latin typeface="Humanist" panose="02000504030000020003"/>
              </a:rPr>
              <a:t>Websites</a:t>
            </a:r>
          </a:p>
          <a:p>
            <a:endParaRPr lang="en-US" sz="2600" dirty="0">
              <a:latin typeface="Humanist" panose="02000504030000020003"/>
            </a:endParaRPr>
          </a:p>
          <a:p>
            <a:r>
              <a:rPr lang="en-US" sz="2600" dirty="0">
                <a:latin typeface="Humanist" panose="02000504030000020003"/>
              </a:rPr>
              <a:t>Smartphone applications</a:t>
            </a:r>
          </a:p>
          <a:p>
            <a:endParaRPr lang="en-US" sz="2600" dirty="0">
              <a:latin typeface="Humanist" panose="02000504030000020003"/>
            </a:endParaRPr>
          </a:p>
          <a:p>
            <a:r>
              <a:rPr lang="en-US" sz="2600" dirty="0">
                <a:latin typeface="Humanist" panose="02000504030000020003"/>
              </a:rPr>
              <a:t>Online forums</a:t>
            </a:r>
          </a:p>
          <a:p>
            <a:endParaRPr lang="en-US" sz="2600" dirty="0">
              <a:latin typeface="Humanist" panose="02000504030000020003"/>
            </a:endParaRPr>
          </a:p>
          <a:p>
            <a:r>
              <a:rPr lang="en-US" sz="2600" dirty="0">
                <a:latin typeface="Humanist" panose="02000504030000020003"/>
              </a:rPr>
              <a:t>Frequently paired with substance use</a:t>
            </a:r>
          </a:p>
        </p:txBody>
      </p:sp>
      <p:pic>
        <p:nvPicPr>
          <p:cNvPr id="10" name="Picture 8" descr="How to Safely and Effectively Use Grindr">
            <a:extLst>
              <a:ext uri="{FF2B5EF4-FFF2-40B4-BE49-F238E27FC236}">
                <a16:creationId xmlns:a16="http://schemas.microsoft.com/office/drawing/2014/main" id="{D58211A2-3ED7-ED94-3759-FC97D39EEDD2}"/>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892790" y="2260323"/>
            <a:ext cx="3329497" cy="3199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125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5B0DD03-75F1-E961-3548-C0D62706A100}"/>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AFD0F92-14AE-DBBB-E436-04E7BDC8A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ACBEE3D-1B02-5614-835E-882962488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319C3203-DF4D-D23E-6021-C7B1D1A54058}"/>
              </a:ext>
            </a:extLst>
          </p:cNvPr>
          <p:cNvPicPr>
            <a:picLocks noChangeAspect="1"/>
          </p:cNvPicPr>
          <p:nvPr/>
        </p:nvPicPr>
        <p:blipFill rotWithShape="1">
          <a:blip r:embed="rId3">
            <a:alphaModFix amt="84000"/>
          </a:blip>
          <a:srcRect t="15730"/>
          <a:stretch/>
        </p:blipFill>
        <p:spPr>
          <a:xfrm>
            <a:off x="20" y="-1"/>
            <a:ext cx="12191980" cy="6857990"/>
          </a:xfrm>
          <a:prstGeom prst="rect">
            <a:avLst/>
          </a:prstGeom>
        </p:spPr>
      </p:pic>
      <p:sp>
        <p:nvSpPr>
          <p:cNvPr id="28" name="Rectangle 27">
            <a:extLst>
              <a:ext uri="{FF2B5EF4-FFF2-40B4-BE49-F238E27FC236}">
                <a16:creationId xmlns:a16="http://schemas.microsoft.com/office/drawing/2014/main" id="{2F060F14-34E3-5967-CD11-6C2FADE01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B1898B43-E79B-11BE-A2FF-35792AFA05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FA3A7DEE-F33C-AFDD-3CFA-2C7649E8025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7D6840C4-F64C-9BC7-C546-C8A6A46C9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2CDF749-78B4-6D8E-F29D-36FE916C24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8CEEB2F5-899E-3105-7336-DD112F82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6AFE021-4CF7-AAB1-DCA4-22783C19990E}"/>
              </a:ext>
            </a:extLst>
          </p:cNvPr>
          <p:cNvSpPr txBox="1"/>
          <p:nvPr/>
        </p:nvSpPr>
        <p:spPr>
          <a:xfrm>
            <a:off x="1385455" y="1410388"/>
            <a:ext cx="9929091" cy="658835"/>
          </a:xfrm>
          <a:prstGeom prst="rect">
            <a:avLst/>
          </a:prstGeom>
          <a:noFill/>
        </p:spPr>
        <p:txBody>
          <a:bodyPr wrap="square">
            <a:spAutoFit/>
          </a:bodyPr>
          <a:lstStyle/>
          <a:p>
            <a:pPr marL="0" marR="0">
              <a:lnSpc>
                <a:spcPct val="107000"/>
              </a:lnSpc>
              <a:spcBef>
                <a:spcPts val="0"/>
              </a:spcBef>
              <a:spcAft>
                <a:spcPts val="800"/>
              </a:spcAft>
            </a:pPr>
            <a:r>
              <a:rPr lang="en-US" sz="3600" b="1" dirty="0">
                <a:effectLst/>
                <a:latin typeface="Humanist" panose="02000504030000020003" pitchFamily="2" charset="0"/>
                <a:ea typeface="Calibri" panose="020F0502020204030204" pitchFamily="34" charset="0"/>
                <a:cs typeface="Times New Roman" panose="02020603050405020304" pitchFamily="18" charset="0"/>
              </a:rPr>
              <a:t>Positive aspects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0E10522-9242-CFDB-827A-0E1AA5206A9A}"/>
              </a:ext>
            </a:extLst>
          </p:cNvPr>
          <p:cNvSpPr txBox="1"/>
          <p:nvPr/>
        </p:nvSpPr>
        <p:spPr>
          <a:xfrm>
            <a:off x="706555" y="3105834"/>
            <a:ext cx="6094562" cy="1015663"/>
          </a:xfrm>
          <a:prstGeom prst="rect">
            <a:avLst/>
          </a:prstGeom>
          <a:noFill/>
        </p:spPr>
        <p:txBody>
          <a:bodyPr wrap="square">
            <a:spAutoFit/>
          </a:bodyPr>
          <a:lstStyle/>
          <a:p>
            <a:r>
              <a:rPr lang="en-US" sz="3000" dirty="0">
                <a:latin typeface="Humanist" panose="02000504030000020003" pitchFamily="2" charset="0"/>
              </a:rPr>
              <a:t>Removing barriers for recovery support and continuing care</a:t>
            </a:r>
          </a:p>
        </p:txBody>
      </p:sp>
      <p:pic>
        <p:nvPicPr>
          <p:cNvPr id="9" name="Content Placeholder 3">
            <a:extLst>
              <a:ext uri="{FF2B5EF4-FFF2-40B4-BE49-F238E27FC236}">
                <a16:creationId xmlns:a16="http://schemas.microsoft.com/office/drawing/2014/main" id="{0F8C8214-A0B7-5A22-AF9E-78EFEA4D2B3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90747" y="1578491"/>
            <a:ext cx="3134169" cy="4070350"/>
          </a:xfrm>
          <a:prstGeom prst="rect">
            <a:avLst/>
          </a:prstGeom>
        </p:spPr>
      </p:pic>
    </p:spTree>
    <p:extLst>
      <p:ext uri="{BB962C8B-B14F-4D97-AF65-F5344CB8AC3E}">
        <p14:creationId xmlns:p14="http://schemas.microsoft.com/office/powerpoint/2010/main" val="370104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143D8FB-86C4-CA2F-3C12-5A1171FFC2DB}"/>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F0A0258-681D-3763-C6F4-B5499AA54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FD4557B-BACD-7F57-93DF-C20146DFA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EEAEC1BC-BADC-0405-9C3F-1D1479AEEEA2}"/>
              </a:ext>
            </a:extLst>
          </p:cNvPr>
          <p:cNvPicPr>
            <a:picLocks noChangeAspect="1"/>
          </p:cNvPicPr>
          <p:nvPr/>
        </p:nvPicPr>
        <p:blipFill rotWithShape="1">
          <a:blip r:embed="rId3">
            <a:alphaModFix amt="84000"/>
          </a:blip>
          <a:srcRect t="15730"/>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E0122235-4F4A-8CB1-BFB4-CD2898239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E41D6796-59DD-0AAC-2705-27FDA9FBD8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F3077C69-76B2-AB41-54D7-DC75ED1CF1A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07B40C84-E2FB-4370-39D3-F46A2C1331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95BAAA9-AED5-6E03-9FBA-14B8DDC0F7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DA4A2BB6-E407-7FFC-86A7-AAE90C762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9B48EC07-615B-8C65-F8E9-78A0EE8E4693}"/>
              </a:ext>
            </a:extLst>
          </p:cNvPr>
          <p:cNvSpPr txBox="1"/>
          <p:nvPr/>
        </p:nvSpPr>
        <p:spPr>
          <a:xfrm>
            <a:off x="1138959" y="2741566"/>
            <a:ext cx="9929091" cy="687432"/>
          </a:xfrm>
          <a:prstGeom prst="rect">
            <a:avLst/>
          </a:prstGeom>
          <a:noFill/>
        </p:spPr>
        <p:txBody>
          <a:bodyPr wrap="square">
            <a:spAutoFit/>
          </a:bodyPr>
          <a:lstStyle/>
          <a:p>
            <a:pPr marL="0" marR="0">
              <a:lnSpc>
                <a:spcPct val="107000"/>
              </a:lnSpc>
              <a:spcBef>
                <a:spcPts val="0"/>
              </a:spcBef>
              <a:spcAft>
                <a:spcPts val="800"/>
              </a:spcAft>
            </a:pPr>
            <a:r>
              <a:rPr lang="en-US" sz="3800" b="1" dirty="0">
                <a:effectLst/>
                <a:latin typeface="Humanist" panose="02000504030000020003" pitchFamily="2" charset="0"/>
                <a:ea typeface="Calibri" panose="020F0502020204030204" pitchFamily="34" charset="0"/>
                <a:cs typeface="Times New Roman" panose="02020603050405020304" pitchFamily="18" charset="0"/>
              </a:rPr>
              <a:t>It’s cool to meditate now…</a:t>
            </a:r>
            <a:endParaRPr lang="en-US" sz="3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Content Placeholder 6" descr="Icon&#10;&#10;Description automatically generated">
            <a:extLst>
              <a:ext uri="{FF2B5EF4-FFF2-40B4-BE49-F238E27FC236}">
                <a16:creationId xmlns:a16="http://schemas.microsoft.com/office/drawing/2014/main" id="{6D5BF925-E89E-558E-09AC-EF030A860DF9}"/>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19435" r="20196" b="-1"/>
          <a:stretch/>
        </p:blipFill>
        <p:spPr>
          <a:xfrm>
            <a:off x="8232728" y="707842"/>
            <a:ext cx="2733722" cy="2377440"/>
          </a:xfrm>
          <a:prstGeom prst="rect">
            <a:avLst/>
          </a:prstGeom>
        </p:spPr>
      </p:pic>
      <p:pic>
        <p:nvPicPr>
          <p:cNvPr id="6" name="Content Placeholder 4">
            <a:extLst>
              <a:ext uri="{FF2B5EF4-FFF2-40B4-BE49-F238E27FC236}">
                <a16:creationId xmlns:a16="http://schemas.microsoft.com/office/drawing/2014/main" id="{2E7CA515-27BA-3412-F1D0-FAE08A3EF2E7}"/>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7426" r="32211" b="8"/>
          <a:stretch/>
        </p:blipFill>
        <p:spPr>
          <a:xfrm>
            <a:off x="8232728" y="3428999"/>
            <a:ext cx="2733722" cy="2377440"/>
          </a:xfrm>
          <a:prstGeom prst="rect">
            <a:avLst/>
          </a:prstGeom>
        </p:spPr>
      </p:pic>
    </p:spTree>
    <p:extLst>
      <p:ext uri="{BB962C8B-B14F-4D97-AF65-F5344CB8AC3E}">
        <p14:creationId xmlns:p14="http://schemas.microsoft.com/office/powerpoint/2010/main" val="1574821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232F862-BBBC-3EC0-7EDE-BE91FCFC5CE2}"/>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2CCADC0-39EE-31C9-E218-F185ADF2F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E28C125-12BD-0617-BA36-45EF947DC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3C7E068C-1E65-4426-7890-2286816270F5}"/>
              </a:ext>
            </a:extLst>
          </p:cNvPr>
          <p:cNvPicPr>
            <a:picLocks noChangeAspect="1"/>
          </p:cNvPicPr>
          <p:nvPr/>
        </p:nvPicPr>
        <p:blipFill rotWithShape="1">
          <a:blip r:embed="rId3">
            <a:alphaModFix amt="84000"/>
          </a:blip>
          <a:srcRect t="15730"/>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0ED9354B-CEDC-360A-F031-FFDF51707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6707D093-824E-5B59-3E00-40701E2BF8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32B77711-8624-E1C4-0F74-64A06E7BEB3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622BF246-E61C-3ACE-D871-C96B297E7B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7FAC2A0-20F0-3445-7B1B-61426E3B85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E6D2F44D-2778-876C-EFA7-4746FAFC40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0D83BE55-1FD1-A027-83B4-60A694E89A35}"/>
              </a:ext>
            </a:extLst>
          </p:cNvPr>
          <p:cNvSpPr txBox="1"/>
          <p:nvPr/>
        </p:nvSpPr>
        <p:spPr>
          <a:xfrm>
            <a:off x="1183143" y="2832763"/>
            <a:ext cx="9929091" cy="658835"/>
          </a:xfrm>
          <a:prstGeom prst="rect">
            <a:avLst/>
          </a:prstGeom>
          <a:noFill/>
        </p:spPr>
        <p:txBody>
          <a:bodyPr wrap="square">
            <a:spAutoFit/>
          </a:bodyPr>
          <a:lstStyle/>
          <a:p>
            <a:pPr marL="0" marR="0">
              <a:lnSpc>
                <a:spcPct val="107000"/>
              </a:lnSpc>
              <a:spcBef>
                <a:spcPts val="0"/>
              </a:spcBef>
              <a:spcAft>
                <a:spcPts val="800"/>
              </a:spcAft>
            </a:pPr>
            <a:r>
              <a:rPr lang="en-US" sz="3600" b="1" dirty="0">
                <a:effectLst/>
                <a:latin typeface="Humanist" panose="02000504030000020003" pitchFamily="2" charset="0"/>
                <a:ea typeface="Calibri" panose="020F0502020204030204" pitchFamily="34" charset="0"/>
                <a:cs typeface="Times New Roman" panose="02020603050405020304" pitchFamily="18" charset="0"/>
              </a:rPr>
              <a:t>I Am Sober</a:t>
            </a:r>
          </a:p>
        </p:txBody>
      </p:sp>
      <p:sp>
        <p:nvSpPr>
          <p:cNvPr id="2" name="TextBox 1">
            <a:extLst>
              <a:ext uri="{FF2B5EF4-FFF2-40B4-BE49-F238E27FC236}">
                <a16:creationId xmlns:a16="http://schemas.microsoft.com/office/drawing/2014/main" id="{47193115-3D60-2D29-1834-AF937DEE85D9}"/>
              </a:ext>
            </a:extLst>
          </p:cNvPr>
          <p:cNvSpPr txBox="1"/>
          <p:nvPr/>
        </p:nvSpPr>
        <p:spPr>
          <a:xfrm>
            <a:off x="2929908" y="440283"/>
            <a:ext cx="6332183" cy="707886"/>
          </a:xfrm>
          <a:prstGeom prst="rect">
            <a:avLst/>
          </a:prstGeom>
          <a:noFill/>
        </p:spPr>
        <p:txBody>
          <a:bodyPr wrap="none" rtlCol="0">
            <a:spAutoFit/>
          </a:bodyPr>
          <a:lstStyle/>
          <a:p>
            <a:r>
              <a:rPr kumimoji="0" lang="en-US" sz="4000" b="0" i="0" u="none" strike="noStrike" kern="1200" cap="all" spc="0" normalizeH="0" baseline="0" noProof="0" dirty="0">
                <a:ln>
                  <a:noFill/>
                </a:ln>
                <a:effectLst/>
                <a:uLnTx/>
                <a:uFillTx/>
                <a:latin typeface="Century Gothic"/>
                <a:ea typeface="+mj-ea"/>
                <a:cs typeface="+mj-cs"/>
              </a:rPr>
              <a:t>Sobriety </a:t>
            </a:r>
            <a:r>
              <a:rPr lang="en-US" sz="4000" cap="all" dirty="0">
                <a:latin typeface="Century Gothic"/>
                <a:ea typeface="+mj-ea"/>
                <a:cs typeface="+mj-cs"/>
              </a:rPr>
              <a:t>oriented </a:t>
            </a:r>
            <a:r>
              <a:rPr kumimoji="0" lang="en-US" sz="4000" b="0" i="0" u="none" strike="noStrike" kern="1200" cap="all" spc="0" normalizeH="0" baseline="0" noProof="0" dirty="0">
                <a:ln>
                  <a:noFill/>
                </a:ln>
                <a:effectLst/>
                <a:uLnTx/>
                <a:uFillTx/>
                <a:latin typeface="Century Gothic"/>
                <a:ea typeface="+mj-ea"/>
                <a:cs typeface="+mj-cs"/>
              </a:rPr>
              <a:t>apps</a:t>
            </a:r>
            <a:endParaRPr lang="en-US" dirty="0"/>
          </a:p>
        </p:txBody>
      </p:sp>
      <p:pic>
        <p:nvPicPr>
          <p:cNvPr id="5" name="Picture 4" descr="I Am Sober | Sobriety App for Android &amp; iOS">
            <a:extLst>
              <a:ext uri="{FF2B5EF4-FFF2-40B4-BE49-F238E27FC236}">
                <a16:creationId xmlns:a16="http://schemas.microsoft.com/office/drawing/2014/main" id="{B3E4FD43-78CF-FE33-19BD-D337E71F70E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69080" y="1944624"/>
            <a:ext cx="2078609" cy="37629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 Am Sober | Sobriety App for Android &amp; iOS">
            <a:extLst>
              <a:ext uri="{FF2B5EF4-FFF2-40B4-BE49-F238E27FC236}">
                <a16:creationId xmlns:a16="http://schemas.microsoft.com/office/drawing/2014/main" id="{EE6A0B94-9AAF-31D0-8AD2-5B5968E8261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69080" y="1944624"/>
            <a:ext cx="2078609" cy="37629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Tools and Apps | I am Sober | ReachOut Australia">
            <a:extLst>
              <a:ext uri="{FF2B5EF4-FFF2-40B4-BE49-F238E27FC236}">
                <a16:creationId xmlns:a16="http://schemas.microsoft.com/office/drawing/2014/main" id="{FF2B0082-5219-F557-FBA7-FFF361340258}"/>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54978" y="1944624"/>
            <a:ext cx="2130425" cy="376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300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D40F4A8-5E60-589E-D846-23C65C2B9CC2}"/>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B90B8FE-BFAA-3327-D00F-DB06414C9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94A8AA1-4CD5-460B-94FE-5B3450C05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B2236495-FB51-9B72-2E04-A189FE894447}"/>
              </a:ext>
            </a:extLst>
          </p:cNvPr>
          <p:cNvPicPr>
            <a:picLocks noChangeAspect="1"/>
          </p:cNvPicPr>
          <p:nvPr/>
        </p:nvPicPr>
        <p:blipFill rotWithShape="1">
          <a:blip r:embed="rId3">
            <a:alphaModFix amt="84000"/>
          </a:blip>
          <a:srcRect t="15730"/>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FB057918-7EC1-C32B-E57F-3D7EF0B39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DF2767E3-A9EF-5E25-71ED-A1CE634AFE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79149612-7451-D5F3-0AAD-79E4531BB0F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975860DF-2C2A-A957-F510-D57C9CE25C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6AE4B8E-D1A1-0F24-765F-8DDA9219C0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2424EAB5-6B15-3AE3-C959-5E1E65CB22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3EE8EE11-2A7F-6BFA-137C-08544832DF45}"/>
              </a:ext>
            </a:extLst>
          </p:cNvPr>
          <p:cNvSpPr txBox="1"/>
          <p:nvPr/>
        </p:nvSpPr>
        <p:spPr>
          <a:xfrm>
            <a:off x="582968" y="1490667"/>
            <a:ext cx="4169914" cy="5206362"/>
          </a:xfrm>
          <a:prstGeom prst="rect">
            <a:avLst/>
          </a:prstGeom>
          <a:noFill/>
        </p:spPr>
        <p:txBody>
          <a:bodyPr wrap="square">
            <a:spAutoFit/>
          </a:bodyPr>
          <a:lstStyle/>
          <a:p>
            <a:pPr marL="0" marR="0">
              <a:lnSpc>
                <a:spcPct val="107000"/>
              </a:lnSpc>
              <a:spcBef>
                <a:spcPts val="0"/>
              </a:spcBef>
              <a:spcAft>
                <a:spcPts val="800"/>
              </a:spcAft>
            </a:pPr>
            <a:r>
              <a:rPr lang="en-US" sz="3600" b="1" dirty="0">
                <a:effectLst/>
                <a:latin typeface="Humanist" panose="02000504030000020003" pitchFamily="2" charset="0"/>
                <a:ea typeface="Calibri" panose="020F0502020204030204" pitchFamily="34" charset="0"/>
                <a:cs typeface="Times New Roman" panose="02020603050405020304" pitchFamily="18" charset="0"/>
              </a:rPr>
              <a:t>Computerized cognitive assessment strategies</a:t>
            </a:r>
          </a:p>
          <a:p>
            <a:pPr marL="0" marR="0">
              <a:lnSpc>
                <a:spcPct val="107000"/>
              </a:lnSpc>
              <a:spcBef>
                <a:spcPts val="0"/>
              </a:spcBef>
              <a:spcAft>
                <a:spcPts val="800"/>
              </a:spcAft>
            </a:pPr>
            <a:endParaRPr lang="en-US" sz="3600" b="1" dirty="0">
              <a:effectLst/>
              <a:latin typeface="Humanist" panose="020005040300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b="1" dirty="0">
                <a:latin typeface="Humanist" panose="02000504030000020003" pitchFamily="2" charset="0"/>
                <a:ea typeface="Calibri" panose="020F0502020204030204" pitchFamily="34" charset="0"/>
                <a:cs typeface="Times New Roman" panose="02020603050405020304" pitchFamily="18" charset="0"/>
              </a:rPr>
              <a:t>-Limitations</a:t>
            </a:r>
          </a:p>
          <a:p>
            <a:pPr marL="0" marR="0">
              <a:lnSpc>
                <a:spcPct val="107000"/>
              </a:lnSpc>
              <a:spcBef>
                <a:spcPts val="0"/>
              </a:spcBef>
              <a:spcAft>
                <a:spcPts val="800"/>
              </a:spcAft>
            </a:pPr>
            <a:endParaRPr lang="en-US" sz="3600" b="1" dirty="0">
              <a:latin typeface="Humanist" panose="020005040300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b="1" dirty="0">
                <a:effectLst/>
                <a:latin typeface="Humanist" panose="02000504030000020003" pitchFamily="2" charset="0"/>
                <a:ea typeface="Calibri" panose="020F0502020204030204" pitchFamily="34" charset="0"/>
                <a:cs typeface="Times New Roman" panose="02020603050405020304" pitchFamily="18" charset="0"/>
              </a:rPr>
              <a:t>-Challenges for Remote delivery </a:t>
            </a:r>
          </a:p>
        </p:txBody>
      </p:sp>
      <p:sp>
        <p:nvSpPr>
          <p:cNvPr id="2" name="TextBox 1">
            <a:extLst>
              <a:ext uri="{FF2B5EF4-FFF2-40B4-BE49-F238E27FC236}">
                <a16:creationId xmlns:a16="http://schemas.microsoft.com/office/drawing/2014/main" id="{6BE60F12-D672-5C11-C504-F291E08E067B}"/>
              </a:ext>
            </a:extLst>
          </p:cNvPr>
          <p:cNvSpPr txBox="1"/>
          <p:nvPr/>
        </p:nvSpPr>
        <p:spPr>
          <a:xfrm>
            <a:off x="707283" y="139546"/>
            <a:ext cx="11484697" cy="1200329"/>
          </a:xfrm>
          <a:prstGeom prst="rect">
            <a:avLst/>
          </a:prstGeom>
          <a:noFill/>
        </p:spPr>
        <p:txBody>
          <a:bodyPr wrap="square" rtlCol="0">
            <a:spAutoFit/>
          </a:bodyPr>
          <a:lstStyle/>
          <a:p>
            <a:pPr algn="ctr"/>
            <a:r>
              <a:rPr kumimoji="0" lang="en-US" sz="3600" b="0" i="0" u="none" strike="noStrike" kern="1200" cap="all" spc="0" normalizeH="0" baseline="0" noProof="0" dirty="0">
                <a:ln>
                  <a:noFill/>
                </a:ln>
                <a:effectLst/>
                <a:uLnTx/>
                <a:uFillTx/>
                <a:latin typeface="Century Gothic"/>
                <a:ea typeface="+mj-ea"/>
                <a:cs typeface="+mj-cs"/>
              </a:rPr>
              <a:t>TECHNOLOGY-BASED ASSESSMENT OF COGNITION</a:t>
            </a:r>
          </a:p>
          <a:p>
            <a:pPr algn="ctr"/>
            <a:r>
              <a:rPr kumimoji="0" lang="en-US" sz="3600" b="0" i="0" u="none" strike="noStrike" kern="1200" cap="all" spc="0" normalizeH="0" baseline="0" noProof="0" dirty="0">
                <a:ln>
                  <a:noFill/>
                </a:ln>
                <a:effectLst/>
                <a:uLnTx/>
                <a:uFillTx/>
                <a:latin typeface="Century Gothic"/>
                <a:ea typeface="+mj-ea"/>
                <a:cs typeface="+mj-cs"/>
              </a:rPr>
              <a:t>AND EVERYDAY FUNCTIONING</a:t>
            </a:r>
            <a:endParaRPr lang="en-US" sz="3600" dirty="0"/>
          </a:p>
        </p:txBody>
      </p:sp>
      <p:pic>
        <p:nvPicPr>
          <p:cNvPr id="6" name="Picture 5">
            <a:extLst>
              <a:ext uri="{FF2B5EF4-FFF2-40B4-BE49-F238E27FC236}">
                <a16:creationId xmlns:a16="http://schemas.microsoft.com/office/drawing/2014/main" id="{B78873C3-BCD0-8410-A7D0-78AA0568CE47}"/>
              </a:ext>
            </a:extLst>
          </p:cNvPr>
          <p:cNvPicPr>
            <a:picLocks noChangeAspect="1"/>
          </p:cNvPicPr>
          <p:nvPr/>
        </p:nvPicPr>
        <p:blipFill>
          <a:blip r:embed="rId4"/>
          <a:stretch>
            <a:fillRect/>
          </a:stretch>
        </p:blipFill>
        <p:spPr>
          <a:xfrm>
            <a:off x="4931923" y="1339875"/>
            <a:ext cx="6070060" cy="5389755"/>
          </a:xfrm>
          <a:prstGeom prst="rect">
            <a:avLst/>
          </a:prstGeom>
        </p:spPr>
      </p:pic>
    </p:spTree>
    <p:extLst>
      <p:ext uri="{BB962C8B-B14F-4D97-AF65-F5344CB8AC3E}">
        <p14:creationId xmlns:p14="http://schemas.microsoft.com/office/powerpoint/2010/main" val="2529436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A91956B-1940-0483-1CF3-4663F07D6730}"/>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0D668D6-E108-CB02-21ED-2C14D46E5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E438320-E377-0FFC-236E-0432EED63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EFDDDEFF-9526-3FBF-DC3C-6256ACAD9AD3}"/>
              </a:ext>
            </a:extLst>
          </p:cNvPr>
          <p:cNvPicPr>
            <a:picLocks noChangeAspect="1"/>
          </p:cNvPicPr>
          <p:nvPr/>
        </p:nvPicPr>
        <p:blipFill rotWithShape="1">
          <a:blip r:embed="rId3">
            <a:alphaModFix amt="84000"/>
          </a:blip>
          <a:srcRect t="15730"/>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4E74C396-A013-8816-96F8-42FBB26AF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1419FE4F-CC03-6A1D-F131-10B4DCE9EE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7F0BDFE0-7C5A-4099-FDA4-2A1BF0A31A9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1490545F-E245-9123-47FA-394EF85389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868AB30-CB43-F327-1E2C-D5E218BEF74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5E0C77A1-86BA-FF50-BD35-B30B00A59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65972AB-39D0-B4D1-578D-183D18CD3058}"/>
              </a:ext>
            </a:extLst>
          </p:cNvPr>
          <p:cNvSpPr txBox="1"/>
          <p:nvPr/>
        </p:nvSpPr>
        <p:spPr>
          <a:xfrm>
            <a:off x="353477" y="964796"/>
            <a:ext cx="6061844" cy="5113964"/>
          </a:xfrm>
          <a:prstGeom prst="rect">
            <a:avLst/>
          </a:prstGeom>
          <a:noFill/>
        </p:spPr>
        <p:txBody>
          <a:bodyPr wrap="square">
            <a:spAutoFit/>
          </a:bodyPr>
          <a:lstStyle/>
          <a:p>
            <a:pPr marL="0" marR="0">
              <a:lnSpc>
                <a:spcPct val="107000"/>
              </a:lnSpc>
              <a:spcBef>
                <a:spcPts val="0"/>
              </a:spcBef>
              <a:spcAft>
                <a:spcPts val="800"/>
              </a:spcAft>
            </a:pPr>
            <a:r>
              <a:rPr lang="en-US" sz="3600" dirty="0">
                <a:effectLst/>
                <a:latin typeface="Humanist" panose="02000504030000020003" pitchFamily="2" charset="0"/>
                <a:ea typeface="Calibri" panose="020F0502020204030204" pitchFamily="34" charset="0"/>
                <a:cs typeface="Times New Roman" panose="02020603050405020304" pitchFamily="18" charset="0"/>
              </a:rPr>
              <a:t>Non-immersive VR</a:t>
            </a:r>
          </a:p>
          <a:p>
            <a:pPr marL="0" marR="0">
              <a:lnSpc>
                <a:spcPct val="107000"/>
              </a:lnSpc>
              <a:spcBef>
                <a:spcPts val="0"/>
              </a:spcBef>
              <a:spcAft>
                <a:spcPts val="800"/>
              </a:spcAft>
            </a:pPr>
            <a:r>
              <a:rPr lang="en-US" sz="3600" dirty="0">
                <a:effectLst/>
                <a:latin typeface="Humanist" panose="02000504030000020003" pitchFamily="2" charset="0"/>
                <a:ea typeface="Calibri" panose="020F0502020204030204" pitchFamily="34" charset="0"/>
                <a:cs typeface="Times New Roman" panose="02020603050405020304" pitchFamily="18" charset="0"/>
              </a:rPr>
              <a:t>Immersive VR</a:t>
            </a:r>
          </a:p>
          <a:p>
            <a:pPr marL="0" marR="0">
              <a:lnSpc>
                <a:spcPct val="107000"/>
              </a:lnSpc>
              <a:spcBef>
                <a:spcPts val="0"/>
              </a:spcBef>
              <a:spcAft>
                <a:spcPts val="800"/>
              </a:spcAft>
            </a:pPr>
            <a:endParaRPr lang="en-US" sz="3000" b="1" dirty="0">
              <a:latin typeface="Humanist" panose="020005040300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000" b="1" dirty="0">
              <a:latin typeface="Humanist" panose="020005040300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000" b="1" dirty="0">
                <a:latin typeface="Humanist" panose="02000504030000020003" pitchFamily="2" charset="0"/>
                <a:ea typeface="Calibri" panose="020F0502020204030204" pitchFamily="34" charset="0"/>
                <a:cs typeface="Times New Roman" panose="02020603050405020304" pitchFamily="18" charset="0"/>
              </a:rPr>
              <a:t>K</a:t>
            </a:r>
            <a:r>
              <a:rPr lang="en-US" sz="3000" b="1" dirty="0">
                <a:effectLst/>
                <a:latin typeface="Humanist" panose="02000504030000020003" pitchFamily="2" charset="0"/>
                <a:ea typeface="Calibri" panose="020F0502020204030204" pitchFamily="34" charset="0"/>
                <a:cs typeface="Times New Roman" panose="02020603050405020304" pitchFamily="18" charset="0"/>
              </a:rPr>
              <a:t>ey aim- perceptually replace the outside world with the virtual world to psychologically engage users with simulated digital content designed to create a specifi</a:t>
            </a:r>
            <a:r>
              <a:rPr lang="en-US" sz="3000" b="1" dirty="0">
                <a:latin typeface="Humanist" panose="02000504030000020003" pitchFamily="2" charset="0"/>
                <a:ea typeface="Calibri" panose="020F0502020204030204" pitchFamily="34" charset="0"/>
                <a:cs typeface="Times New Roman" panose="02020603050405020304" pitchFamily="18" charset="0"/>
              </a:rPr>
              <a:t>c </a:t>
            </a:r>
            <a:r>
              <a:rPr lang="en-US" sz="3000" b="1" dirty="0">
                <a:effectLst/>
                <a:latin typeface="Humanist" panose="02000504030000020003" pitchFamily="2" charset="0"/>
                <a:ea typeface="Calibri" panose="020F0502020204030204" pitchFamily="34" charset="0"/>
                <a:cs typeface="Times New Roman" panose="02020603050405020304" pitchFamily="18" charset="0"/>
              </a:rPr>
              <a:t>user experience.</a:t>
            </a:r>
          </a:p>
        </p:txBody>
      </p:sp>
      <p:sp>
        <p:nvSpPr>
          <p:cNvPr id="2" name="TextBox 1">
            <a:extLst>
              <a:ext uri="{FF2B5EF4-FFF2-40B4-BE49-F238E27FC236}">
                <a16:creationId xmlns:a16="http://schemas.microsoft.com/office/drawing/2014/main" id="{CC9D91EB-811E-64B1-929A-98FA9BE217FF}"/>
              </a:ext>
            </a:extLst>
          </p:cNvPr>
          <p:cNvSpPr txBox="1"/>
          <p:nvPr/>
        </p:nvSpPr>
        <p:spPr>
          <a:xfrm>
            <a:off x="707283" y="139546"/>
            <a:ext cx="6567824" cy="707886"/>
          </a:xfrm>
          <a:prstGeom prst="rect">
            <a:avLst/>
          </a:prstGeom>
          <a:noFill/>
        </p:spPr>
        <p:txBody>
          <a:bodyPr wrap="none" rtlCol="0">
            <a:spAutoFit/>
          </a:bodyPr>
          <a:lstStyle/>
          <a:p>
            <a:r>
              <a:rPr kumimoji="0" lang="en-US" sz="4000" b="1" i="0" u="none" strike="noStrike" kern="1200" cap="all" spc="0" normalizeH="0" baseline="0" noProof="0" dirty="0">
                <a:ln>
                  <a:noFill/>
                </a:ln>
                <a:effectLst/>
                <a:uLnTx/>
                <a:uFillTx/>
                <a:latin typeface="Century Gothic"/>
                <a:ea typeface="+mj-ea"/>
                <a:cs typeface="+mj-cs"/>
              </a:rPr>
              <a:t>CLINICAL VIRTUAL REALITY</a:t>
            </a:r>
            <a:endParaRPr lang="en-US" b="1" dirty="0"/>
          </a:p>
        </p:txBody>
      </p:sp>
      <p:pic>
        <p:nvPicPr>
          <p:cNvPr id="6" name="Picture 5" descr="A person wearing a mask and a dog wearing virtual reality goggles&#10;&#10;Description automatically generated">
            <a:extLst>
              <a:ext uri="{FF2B5EF4-FFF2-40B4-BE49-F238E27FC236}">
                <a16:creationId xmlns:a16="http://schemas.microsoft.com/office/drawing/2014/main" id="{89287044-AA57-2D08-3429-58002DE1C7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0007" y="1099226"/>
            <a:ext cx="5561484" cy="5385372"/>
          </a:xfrm>
          <a:prstGeom prst="rect">
            <a:avLst/>
          </a:prstGeom>
        </p:spPr>
      </p:pic>
    </p:spTree>
    <p:extLst>
      <p:ext uri="{BB962C8B-B14F-4D97-AF65-F5344CB8AC3E}">
        <p14:creationId xmlns:p14="http://schemas.microsoft.com/office/powerpoint/2010/main" val="2262422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A91956B-1940-0483-1CF3-4663F07D6730}"/>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0D668D6-E108-CB02-21ED-2C14D46E5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E438320-E377-0FFC-236E-0432EED63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EFDDDEFF-9526-3FBF-DC3C-6256ACAD9AD3}"/>
              </a:ext>
            </a:extLst>
          </p:cNvPr>
          <p:cNvPicPr>
            <a:picLocks noChangeAspect="1"/>
          </p:cNvPicPr>
          <p:nvPr/>
        </p:nvPicPr>
        <p:blipFill rotWithShape="1">
          <a:blip r:embed="rId3">
            <a:alphaModFix amt="84000"/>
          </a:blip>
          <a:srcRect t="15730"/>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4E74C396-A013-8816-96F8-42FBB26AF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1419FE4F-CC03-6A1D-F131-10B4DCE9EE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7F0BDFE0-7C5A-4099-FDA4-2A1BF0A31A9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1490545F-E245-9123-47FA-394EF85389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868AB30-CB43-F327-1E2C-D5E218BEF74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5E0C77A1-86BA-FF50-BD35-B30B00A59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65972AB-39D0-B4D1-578D-183D18CD3058}"/>
              </a:ext>
            </a:extLst>
          </p:cNvPr>
          <p:cNvSpPr txBox="1"/>
          <p:nvPr/>
        </p:nvSpPr>
        <p:spPr>
          <a:xfrm>
            <a:off x="353476" y="964796"/>
            <a:ext cx="11090377" cy="5288114"/>
          </a:xfrm>
          <a:prstGeom prst="rect">
            <a:avLst/>
          </a:prstGeom>
          <a:noFill/>
        </p:spPr>
        <p:txBody>
          <a:bodyPr wrap="square">
            <a:spAutoFit/>
          </a:bodyPr>
          <a:lstStyle/>
          <a:p>
            <a:pPr marL="457200" marR="0" indent="-457200">
              <a:lnSpc>
                <a:spcPct val="107000"/>
              </a:lnSpc>
              <a:spcBef>
                <a:spcPts val="0"/>
              </a:spcBef>
              <a:spcAft>
                <a:spcPts val="800"/>
              </a:spcAft>
              <a:buFont typeface="Arial" panose="020B0604020202020204" pitchFamily="34" charset="0"/>
              <a:buChar char="•"/>
            </a:pPr>
            <a:r>
              <a:rPr lang="en-US" sz="2800" b="1" dirty="0">
                <a:latin typeface="Humanist" panose="02000504030000020003" pitchFamily="2" charset="0"/>
                <a:ea typeface="Calibri" panose="020F0502020204030204" pitchFamily="34" charset="0"/>
                <a:cs typeface="Times New Roman" panose="02020603050405020304" pitchFamily="18" charset="0"/>
              </a:rPr>
              <a:t>A</a:t>
            </a:r>
            <a:r>
              <a:rPr lang="en-US" sz="2800" b="1" dirty="0">
                <a:effectLst/>
                <a:latin typeface="Humanist" panose="02000504030000020003" pitchFamily="2" charset="0"/>
                <a:ea typeface="Calibri" panose="020F0502020204030204" pitchFamily="34" charset="0"/>
                <a:cs typeface="Times New Roman" panose="02020603050405020304" pitchFamily="18" charset="0"/>
              </a:rPr>
              <a:t>ssessment of anxiety disorder or PTSD severity and subsequent exposure therapy</a:t>
            </a:r>
          </a:p>
          <a:p>
            <a:pPr marR="0">
              <a:lnSpc>
                <a:spcPct val="107000"/>
              </a:lnSpc>
              <a:spcBef>
                <a:spcPts val="0"/>
              </a:spcBef>
              <a:spcAft>
                <a:spcPts val="800"/>
              </a:spcAft>
            </a:pPr>
            <a:endParaRPr lang="en-US" sz="2800" b="1" dirty="0">
              <a:effectLst/>
              <a:latin typeface="Humanist" panose="02000504030000020003" pitchFamily="2"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800" b="1" dirty="0">
                <a:latin typeface="Humanist" panose="02000504030000020003" pitchFamily="2" charset="0"/>
                <a:ea typeface="Calibri" panose="020F0502020204030204" pitchFamily="34" charset="0"/>
                <a:cs typeface="Times New Roman" panose="02020603050405020304" pitchFamily="18" charset="0"/>
              </a:rPr>
              <a:t>D</a:t>
            </a:r>
            <a:r>
              <a:rPr lang="en-US" sz="2800" b="1" dirty="0">
                <a:effectLst/>
                <a:latin typeface="Humanist" panose="02000504030000020003" pitchFamily="2" charset="0"/>
                <a:ea typeface="Calibri" panose="020F0502020204030204" pitchFamily="34" charset="0"/>
                <a:cs typeface="Times New Roman" panose="02020603050405020304" pitchFamily="18" charset="0"/>
              </a:rPr>
              <a:t>istraction for patients undergoing acutely painful medical procedures</a:t>
            </a:r>
          </a:p>
          <a:p>
            <a:pPr marL="457200" marR="0" indent="-457200">
              <a:lnSpc>
                <a:spcPct val="107000"/>
              </a:lnSpc>
              <a:spcBef>
                <a:spcPts val="0"/>
              </a:spcBef>
              <a:spcAft>
                <a:spcPts val="800"/>
              </a:spcAft>
              <a:buFont typeface="Arial" panose="020B0604020202020204" pitchFamily="34" charset="0"/>
              <a:buChar char="•"/>
            </a:pPr>
            <a:endParaRPr lang="en-US" sz="2800" b="1" dirty="0">
              <a:effectLst/>
              <a:latin typeface="Humanist" panose="02000504030000020003" pitchFamily="2"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800" b="1" dirty="0">
                <a:latin typeface="Humanist" panose="02000504030000020003" pitchFamily="2" charset="0"/>
                <a:ea typeface="Calibri" panose="020F0502020204030204" pitchFamily="34" charset="0"/>
                <a:cs typeface="Times New Roman" panose="02020603050405020304" pitchFamily="18" charset="0"/>
              </a:rPr>
              <a:t>P</a:t>
            </a:r>
            <a:r>
              <a:rPr lang="en-US" sz="2800" b="1" dirty="0">
                <a:effectLst/>
                <a:latin typeface="Humanist" panose="02000504030000020003" pitchFamily="2" charset="0"/>
                <a:ea typeface="Calibri" panose="020F0502020204030204" pitchFamily="34" charset="0"/>
                <a:cs typeface="Times New Roman" panose="02020603050405020304" pitchFamily="18" charset="0"/>
              </a:rPr>
              <a:t>hysical/cognitive assessment/rehabilitation domains- stroke, TBI, CNS dysfunction</a:t>
            </a:r>
          </a:p>
          <a:p>
            <a:pPr marL="457200" marR="0" indent="-457200">
              <a:lnSpc>
                <a:spcPct val="107000"/>
              </a:lnSpc>
              <a:spcBef>
                <a:spcPts val="0"/>
              </a:spcBef>
              <a:spcAft>
                <a:spcPts val="800"/>
              </a:spcAft>
              <a:buFont typeface="Arial" panose="020B0604020202020204" pitchFamily="34" charset="0"/>
              <a:buChar char="•"/>
            </a:pPr>
            <a:endParaRPr lang="en-US" sz="2800" b="1" dirty="0">
              <a:effectLst/>
              <a:latin typeface="Humanist" panose="02000504030000020003" pitchFamily="2"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800" b="1" dirty="0">
                <a:latin typeface="Humanist" panose="02000504030000020003" pitchFamily="2" charset="0"/>
                <a:ea typeface="Calibri" panose="020F0502020204030204" pitchFamily="34" charset="0"/>
                <a:cs typeface="Times New Roman" panose="02020603050405020304" pitchFamily="18" charset="0"/>
              </a:rPr>
              <a:t>E</a:t>
            </a:r>
            <a:r>
              <a:rPr lang="en-US" sz="2800" b="1" dirty="0">
                <a:effectLst/>
                <a:latin typeface="Humanist" panose="02000504030000020003" pitchFamily="2" charset="0"/>
                <a:ea typeface="Calibri" panose="020F0502020204030204" pitchFamily="34" charset="0"/>
                <a:cs typeface="Times New Roman" panose="02020603050405020304" pitchFamily="18" charset="0"/>
              </a:rPr>
              <a:t>ffective in treating depression, paranoid delusions, and body image disturbances in patients with eating disorders</a:t>
            </a:r>
          </a:p>
        </p:txBody>
      </p:sp>
      <p:sp>
        <p:nvSpPr>
          <p:cNvPr id="2" name="TextBox 1">
            <a:extLst>
              <a:ext uri="{FF2B5EF4-FFF2-40B4-BE49-F238E27FC236}">
                <a16:creationId xmlns:a16="http://schemas.microsoft.com/office/drawing/2014/main" id="{CC9D91EB-811E-64B1-929A-98FA9BE217FF}"/>
              </a:ext>
            </a:extLst>
          </p:cNvPr>
          <p:cNvSpPr txBox="1"/>
          <p:nvPr/>
        </p:nvSpPr>
        <p:spPr>
          <a:xfrm>
            <a:off x="707283" y="139546"/>
            <a:ext cx="6567824" cy="707886"/>
          </a:xfrm>
          <a:prstGeom prst="rect">
            <a:avLst/>
          </a:prstGeom>
          <a:noFill/>
        </p:spPr>
        <p:txBody>
          <a:bodyPr wrap="none" rtlCol="0">
            <a:spAutoFit/>
          </a:bodyPr>
          <a:lstStyle/>
          <a:p>
            <a:r>
              <a:rPr kumimoji="0" lang="en-US" sz="4000" b="0" i="0" u="none" strike="noStrike" kern="1200" cap="all" spc="0" normalizeH="0" baseline="0" noProof="0" dirty="0">
                <a:ln>
                  <a:noFill/>
                </a:ln>
                <a:effectLst/>
                <a:uLnTx/>
                <a:uFillTx/>
                <a:latin typeface="Century Gothic"/>
                <a:ea typeface="+mj-ea"/>
                <a:cs typeface="+mj-cs"/>
              </a:rPr>
              <a:t>CLINICAL VIRTUAL REALITY</a:t>
            </a:r>
            <a:endParaRPr lang="en-US" dirty="0"/>
          </a:p>
        </p:txBody>
      </p:sp>
    </p:spTree>
    <p:extLst>
      <p:ext uri="{BB962C8B-B14F-4D97-AF65-F5344CB8AC3E}">
        <p14:creationId xmlns:p14="http://schemas.microsoft.com/office/powerpoint/2010/main" val="1266827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5ECCDF4-68BF-4317-9351-AA54FC3E4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EAF34AB-AE16-45B5-ABC1-801F0622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6265792E-D0F9-722B-4E32-510DFA552373}"/>
              </a:ext>
            </a:extLst>
          </p:cNvPr>
          <p:cNvPicPr>
            <a:picLocks noChangeAspect="1"/>
          </p:cNvPicPr>
          <p:nvPr/>
        </p:nvPicPr>
        <p:blipFill rotWithShape="1">
          <a:blip r:embed="rId3">
            <a:alphaModFix amt="84000"/>
          </a:blip>
          <a:srcRect t="15730"/>
          <a:stretch/>
        </p:blipFill>
        <p:spPr>
          <a:xfrm>
            <a:off x="20" y="10"/>
            <a:ext cx="12191980" cy="6857990"/>
          </a:xfrm>
          <a:prstGeom prst="rect">
            <a:avLst/>
          </a:prstGeom>
        </p:spPr>
      </p:pic>
      <p:sp>
        <p:nvSpPr>
          <p:cNvPr id="43" name="Rectangle 42">
            <a:extLst>
              <a:ext uri="{FF2B5EF4-FFF2-40B4-BE49-F238E27FC236}">
                <a16:creationId xmlns:a16="http://schemas.microsoft.com/office/drawing/2014/main" id="{7B20F68C-33F0-439B-8625-CDC2BA676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a:extLst>
              <a:ext uri="{FF2B5EF4-FFF2-40B4-BE49-F238E27FC236}">
                <a16:creationId xmlns:a16="http://schemas.microsoft.com/office/drawing/2014/main" id="{BE1E8095-6442-BFC8-5A74-7E567ECEF89B}"/>
              </a:ext>
            </a:extLst>
          </p:cNvPr>
          <p:cNvSpPr txBox="1"/>
          <p:nvPr/>
        </p:nvSpPr>
        <p:spPr>
          <a:xfrm>
            <a:off x="3834938" y="2427209"/>
            <a:ext cx="7671262" cy="2915971"/>
          </a:xfrm>
          <a:prstGeom prst="rect">
            <a:avLst/>
          </a:prstGeom>
        </p:spPr>
        <p:txBody>
          <a:bodyPr vert="horz" lIns="91440" tIns="45720" rIns="91440" bIns="45720" rtlCol="0" anchor="b">
            <a:normAutofit/>
          </a:bodyPr>
          <a:lstStyle/>
          <a:p>
            <a:pPr marL="0" marR="0" algn="r">
              <a:lnSpc>
                <a:spcPct val="120000"/>
              </a:lnSpc>
              <a:spcBef>
                <a:spcPct val="0"/>
              </a:spcBef>
              <a:spcAft>
                <a:spcPts val="800"/>
              </a:spcAft>
            </a:pPr>
            <a:r>
              <a:rPr lang="en-US" sz="5400" b="1" i="1" kern="1200" dirty="0">
                <a:solidFill>
                  <a:srgbClr val="000000"/>
                </a:solidFill>
                <a:effectLst/>
                <a:highlight>
                  <a:srgbClr val="FFFF00"/>
                </a:highlight>
                <a:latin typeface="+mj-lt"/>
                <a:ea typeface="+mj-ea"/>
                <a:cs typeface="+mj-cs"/>
              </a:rPr>
              <a:t>Disclosures…None	</a:t>
            </a:r>
            <a:endParaRPr lang="en-US" sz="5400" i="1" kern="1200" dirty="0">
              <a:solidFill>
                <a:srgbClr val="000000"/>
              </a:solidFill>
              <a:effectLst/>
              <a:highlight>
                <a:srgbClr val="FFFF00"/>
              </a:highlight>
              <a:latin typeface="+mj-lt"/>
              <a:ea typeface="+mj-ea"/>
              <a:cs typeface="+mj-cs"/>
            </a:endParaRPr>
          </a:p>
        </p:txBody>
      </p:sp>
      <p:grpSp>
        <p:nvGrpSpPr>
          <p:cNvPr id="45" name="Group 44">
            <a:extLst>
              <a:ext uri="{FF2B5EF4-FFF2-40B4-BE49-F238E27FC236}">
                <a16:creationId xmlns:a16="http://schemas.microsoft.com/office/drawing/2014/main" id="{936874C3-9DE1-4DA7-9A95-46D3B54C9E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46" name="Group 45">
              <a:extLst>
                <a:ext uri="{FF2B5EF4-FFF2-40B4-BE49-F238E27FC236}">
                  <a16:creationId xmlns:a16="http://schemas.microsoft.com/office/drawing/2014/main" id="{9B9FB324-F0AC-4E44-8E8B-4498E99E0A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48" name="Straight Connector 47">
                <a:extLst>
                  <a:ext uri="{FF2B5EF4-FFF2-40B4-BE49-F238E27FC236}">
                    <a16:creationId xmlns:a16="http://schemas.microsoft.com/office/drawing/2014/main" id="{7E96AAC4-72D1-40B5-A0B9-477E8E790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0AF58BF-BABE-4A68-9708-802D20DA80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47" name="Oval 46">
              <a:extLst>
                <a:ext uri="{FF2B5EF4-FFF2-40B4-BE49-F238E27FC236}">
                  <a16:creationId xmlns:a16="http://schemas.microsoft.com/office/drawing/2014/main" id="{4EB0E3F4-099C-4AEF-89AE-497455624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6510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5801332-A3A7-255B-5DB7-4CE37053D680}"/>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796100D-4016-C8A3-1537-86D1A2F07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F365EC2-527D-1AE9-D778-41D7640E4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BF9BF356-7B69-4E43-EBC4-5F327BBCA660}"/>
              </a:ext>
            </a:extLst>
          </p:cNvPr>
          <p:cNvPicPr>
            <a:picLocks noChangeAspect="1"/>
          </p:cNvPicPr>
          <p:nvPr/>
        </p:nvPicPr>
        <p:blipFill rotWithShape="1">
          <a:blip r:embed="rId3">
            <a:alphaModFix amt="84000"/>
          </a:blip>
          <a:srcRect t="15730"/>
          <a:stretch/>
        </p:blipFill>
        <p:spPr>
          <a:xfrm>
            <a:off x="27729" y="10"/>
            <a:ext cx="12191980" cy="6857990"/>
          </a:xfrm>
          <a:prstGeom prst="rect">
            <a:avLst/>
          </a:prstGeom>
        </p:spPr>
      </p:pic>
      <p:sp>
        <p:nvSpPr>
          <p:cNvPr id="28" name="Rectangle 27">
            <a:extLst>
              <a:ext uri="{FF2B5EF4-FFF2-40B4-BE49-F238E27FC236}">
                <a16:creationId xmlns:a16="http://schemas.microsoft.com/office/drawing/2014/main" id="{48F13A0B-06D5-5D53-238F-A1CC0CE77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5608C944-512A-41BB-28F7-02BE21B4FA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7750B5FB-3F36-952B-912F-F30870C20F2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844FD42A-7A4A-CD98-C7F1-A3A5A6C324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406D0FA-E901-67E4-27A6-DF7D5A3753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43CB199B-ECDE-814F-7841-6D3785A81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19657A2-E22D-708C-3B91-1C692896706A}"/>
              </a:ext>
            </a:extLst>
          </p:cNvPr>
          <p:cNvSpPr txBox="1"/>
          <p:nvPr/>
        </p:nvSpPr>
        <p:spPr>
          <a:xfrm>
            <a:off x="1131454" y="1056585"/>
            <a:ext cx="9929091" cy="5451813"/>
          </a:xfrm>
          <a:prstGeom prst="rect">
            <a:avLst/>
          </a:prstGeom>
          <a:noFill/>
        </p:spPr>
        <p:txBody>
          <a:bodyPr wrap="square">
            <a:spAutoFit/>
          </a:bodyPr>
          <a:lstStyle/>
          <a:p>
            <a:pPr marL="571500" marR="0" indent="-571500">
              <a:lnSpc>
                <a:spcPct val="107000"/>
              </a:lnSpc>
              <a:spcBef>
                <a:spcPts val="0"/>
              </a:spcBef>
              <a:spcAft>
                <a:spcPts val="800"/>
              </a:spcAft>
              <a:buFont typeface="Arial" panose="020B0604020202020204" pitchFamily="34" charset="0"/>
              <a:buChar char="•"/>
            </a:pPr>
            <a:r>
              <a:rPr lang="en-US" sz="2900" b="1" dirty="0">
                <a:latin typeface="Humanist" panose="02000504030000020003" pitchFamily="2" charset="0"/>
                <a:ea typeface="Calibri" panose="020F0502020204030204" pitchFamily="34" charset="0"/>
                <a:cs typeface="Times New Roman" panose="02020603050405020304" pitchFamily="18" charset="0"/>
              </a:rPr>
              <a:t>Research showing their clinical usefulness as stimuli for exposure therapy for social phobias</a:t>
            </a:r>
          </a:p>
          <a:p>
            <a:pPr marR="0">
              <a:lnSpc>
                <a:spcPct val="107000"/>
              </a:lnSpc>
              <a:spcBef>
                <a:spcPts val="0"/>
              </a:spcBef>
              <a:spcAft>
                <a:spcPts val="800"/>
              </a:spcAft>
            </a:pPr>
            <a:endParaRPr lang="en-US" sz="2900" b="1" dirty="0">
              <a:latin typeface="Humanist" panose="02000504030000020003" pitchFamily="2" charset="0"/>
              <a:ea typeface="Calibri" panose="020F0502020204030204" pitchFamily="34" charset="0"/>
              <a:cs typeface="Times New Roman" panose="02020603050405020304" pitchFamily="18" charset="0"/>
            </a:endParaRPr>
          </a:p>
          <a:p>
            <a:pPr marL="571500" marR="0" indent="-571500">
              <a:lnSpc>
                <a:spcPct val="107000"/>
              </a:lnSpc>
              <a:spcBef>
                <a:spcPts val="0"/>
              </a:spcBef>
              <a:spcAft>
                <a:spcPts val="800"/>
              </a:spcAft>
              <a:buFont typeface="Arial" panose="020B0604020202020204" pitchFamily="34" charset="0"/>
              <a:buChar char="•"/>
            </a:pPr>
            <a:r>
              <a:rPr lang="en-US" sz="2900" b="1" dirty="0">
                <a:latin typeface="Humanist" panose="02000504030000020003" pitchFamily="2" charset="0"/>
                <a:ea typeface="Calibri" panose="020F0502020204030204" pitchFamily="34" charset="0"/>
                <a:cs typeface="Times New Roman" panose="02020603050405020304" pitchFamily="18" charset="0"/>
              </a:rPr>
              <a:t>R</a:t>
            </a:r>
            <a:r>
              <a:rPr lang="en-US" sz="2900" b="1" dirty="0">
                <a:effectLst/>
                <a:latin typeface="Humanist" panose="02000504030000020003" pitchFamily="2" charset="0"/>
                <a:ea typeface="Calibri" panose="020F0502020204030204" pitchFamily="34" charset="0"/>
                <a:cs typeface="Times New Roman" panose="02020603050405020304" pitchFamily="18" charset="0"/>
              </a:rPr>
              <a:t>ole-play training for social skills in people on the autism spectrum</a:t>
            </a:r>
          </a:p>
          <a:p>
            <a:pPr marL="571500" marR="0" indent="-571500">
              <a:lnSpc>
                <a:spcPct val="107000"/>
              </a:lnSpc>
              <a:spcBef>
                <a:spcPts val="0"/>
              </a:spcBef>
              <a:spcAft>
                <a:spcPts val="800"/>
              </a:spcAft>
              <a:buFont typeface="Arial" panose="020B0604020202020204" pitchFamily="34" charset="0"/>
              <a:buChar char="•"/>
            </a:pPr>
            <a:endParaRPr lang="en-US" sz="2900" b="1" dirty="0">
              <a:effectLst/>
              <a:latin typeface="Humanist" panose="02000504030000020003" pitchFamily="2" charset="0"/>
              <a:ea typeface="Calibri" panose="020F0502020204030204" pitchFamily="34" charset="0"/>
              <a:cs typeface="Times New Roman" panose="02020603050405020304" pitchFamily="18" charset="0"/>
            </a:endParaRPr>
          </a:p>
          <a:p>
            <a:pPr marL="571500" marR="0" indent="-571500">
              <a:lnSpc>
                <a:spcPct val="107000"/>
              </a:lnSpc>
              <a:spcBef>
                <a:spcPts val="0"/>
              </a:spcBef>
              <a:spcAft>
                <a:spcPts val="800"/>
              </a:spcAft>
              <a:buFont typeface="Arial" panose="020B0604020202020204" pitchFamily="34" charset="0"/>
              <a:buChar char="•"/>
            </a:pPr>
            <a:r>
              <a:rPr lang="en-US" sz="2900" b="1" dirty="0">
                <a:latin typeface="Humanist" panose="02000504030000020003" pitchFamily="2" charset="0"/>
                <a:ea typeface="Calibri" panose="020F0502020204030204" pitchFamily="34" charset="0"/>
                <a:cs typeface="Times New Roman" panose="02020603050405020304" pitchFamily="18" charset="0"/>
              </a:rPr>
              <a:t>A</a:t>
            </a:r>
            <a:r>
              <a:rPr lang="en-US" sz="2900" b="1" dirty="0">
                <a:effectLst/>
                <a:latin typeface="Humanist" panose="02000504030000020003" pitchFamily="2" charset="0"/>
                <a:ea typeface="Calibri" panose="020F0502020204030204" pitchFamily="34" charset="0"/>
                <a:cs typeface="Times New Roman" panose="02020603050405020304" pitchFamily="18" charset="0"/>
              </a:rPr>
              <a:t>ddressing intimate partner violence </a:t>
            </a:r>
          </a:p>
          <a:p>
            <a:pPr marR="0">
              <a:lnSpc>
                <a:spcPct val="107000"/>
              </a:lnSpc>
              <a:spcBef>
                <a:spcPts val="0"/>
              </a:spcBef>
              <a:spcAft>
                <a:spcPts val="800"/>
              </a:spcAft>
            </a:pPr>
            <a:endParaRPr lang="en-US" sz="2900" b="1" dirty="0">
              <a:effectLst/>
              <a:latin typeface="Humanist" panose="02000504030000020003" pitchFamily="2" charset="0"/>
              <a:ea typeface="Calibri" panose="020F0502020204030204" pitchFamily="34" charset="0"/>
              <a:cs typeface="Times New Roman" panose="02020603050405020304" pitchFamily="18" charset="0"/>
            </a:endParaRPr>
          </a:p>
          <a:p>
            <a:pPr marL="571500" marR="0" indent="-571500">
              <a:lnSpc>
                <a:spcPct val="107000"/>
              </a:lnSpc>
              <a:spcBef>
                <a:spcPts val="0"/>
              </a:spcBef>
              <a:spcAft>
                <a:spcPts val="800"/>
              </a:spcAft>
              <a:buFont typeface="Arial" panose="020B0604020202020204" pitchFamily="34" charset="0"/>
              <a:buChar char="•"/>
            </a:pPr>
            <a:r>
              <a:rPr lang="en-US" sz="2900" b="1" dirty="0">
                <a:effectLst/>
                <a:latin typeface="Humanist" panose="02000504030000020003" pitchFamily="2" charset="0"/>
                <a:ea typeface="Calibri" panose="020F0502020204030204" pitchFamily="34" charset="0"/>
                <a:cs typeface="Times New Roman" panose="02020603050405020304" pitchFamily="18" charset="0"/>
              </a:rPr>
              <a:t>Virtual patients that novice clinicians can use in practicing the skills required for challenging diagnostic interviews</a:t>
            </a:r>
          </a:p>
        </p:txBody>
      </p:sp>
      <p:sp>
        <p:nvSpPr>
          <p:cNvPr id="2" name="TextBox 1">
            <a:extLst>
              <a:ext uri="{FF2B5EF4-FFF2-40B4-BE49-F238E27FC236}">
                <a16:creationId xmlns:a16="http://schemas.microsoft.com/office/drawing/2014/main" id="{3E4B5C7F-246B-9534-658E-D7D5B7E5E1D7}"/>
              </a:ext>
            </a:extLst>
          </p:cNvPr>
          <p:cNvSpPr txBox="1"/>
          <p:nvPr/>
        </p:nvSpPr>
        <p:spPr>
          <a:xfrm>
            <a:off x="707284" y="139546"/>
            <a:ext cx="11588478" cy="707886"/>
          </a:xfrm>
          <a:prstGeom prst="rect">
            <a:avLst/>
          </a:prstGeom>
          <a:noFill/>
        </p:spPr>
        <p:txBody>
          <a:bodyPr wrap="square" rtlCol="0">
            <a:spAutoFit/>
          </a:bodyPr>
          <a:lstStyle/>
          <a:p>
            <a:pPr algn="ctr"/>
            <a:r>
              <a:rPr kumimoji="0" lang="en-US" sz="4000" b="0" i="0" u="none" strike="noStrike" kern="1200" cap="all" spc="0" normalizeH="0" baseline="0" noProof="0" dirty="0">
                <a:ln>
                  <a:noFill/>
                </a:ln>
                <a:effectLst/>
                <a:uLnTx/>
                <a:uFillTx/>
                <a:latin typeface="Century Gothic"/>
                <a:ea typeface="+mj-ea"/>
                <a:cs typeface="+mj-cs"/>
              </a:rPr>
              <a:t>Virtual humans/avatars</a:t>
            </a:r>
            <a:endParaRPr lang="en-US" dirty="0"/>
          </a:p>
        </p:txBody>
      </p:sp>
    </p:spTree>
    <p:extLst>
      <p:ext uri="{BB962C8B-B14F-4D97-AF65-F5344CB8AC3E}">
        <p14:creationId xmlns:p14="http://schemas.microsoft.com/office/powerpoint/2010/main" val="2289093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5801332-A3A7-255B-5DB7-4CE37053D680}"/>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796100D-4016-C8A3-1537-86D1A2F07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F365EC2-527D-1AE9-D778-41D7640E4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BF9BF356-7B69-4E43-EBC4-5F327BBCA660}"/>
              </a:ext>
            </a:extLst>
          </p:cNvPr>
          <p:cNvPicPr>
            <a:picLocks noChangeAspect="1"/>
          </p:cNvPicPr>
          <p:nvPr/>
        </p:nvPicPr>
        <p:blipFill rotWithShape="1">
          <a:blip r:embed="rId3">
            <a:alphaModFix amt="84000"/>
          </a:blip>
          <a:srcRect t="15730"/>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48F13A0B-06D5-5D53-238F-A1CC0CE77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5608C944-512A-41BB-28F7-02BE21B4FA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7750B5FB-3F36-952B-912F-F30870C20F2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844FD42A-7A4A-CD98-C7F1-A3A5A6C324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406D0FA-E901-67E4-27A6-DF7D5A3753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43CB199B-ECDE-814F-7841-6D3785A81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19657A2-E22D-708C-3B91-1C692896706A}"/>
              </a:ext>
            </a:extLst>
          </p:cNvPr>
          <p:cNvSpPr txBox="1"/>
          <p:nvPr/>
        </p:nvSpPr>
        <p:spPr>
          <a:xfrm>
            <a:off x="763818" y="1602521"/>
            <a:ext cx="5995826" cy="4422364"/>
          </a:xfrm>
          <a:prstGeom prst="rect">
            <a:avLst/>
          </a:prstGeom>
          <a:noFill/>
        </p:spPr>
        <p:txBody>
          <a:bodyPr wrap="square">
            <a:spAutoFit/>
          </a:bodyPr>
          <a:lstStyle/>
          <a:p>
            <a:pPr marL="0" marR="0">
              <a:lnSpc>
                <a:spcPct val="107000"/>
              </a:lnSpc>
              <a:spcBef>
                <a:spcPts val="0"/>
              </a:spcBef>
              <a:spcAft>
                <a:spcPts val="800"/>
              </a:spcAft>
            </a:pPr>
            <a:r>
              <a:rPr lang="en-US" sz="3000" b="1" dirty="0">
                <a:latin typeface="Humanist" panose="02000504030000020003" pitchFamily="2" charset="0"/>
                <a:ea typeface="Calibri" panose="020F0502020204030204" pitchFamily="34" charset="0"/>
                <a:cs typeface="Times New Roman" panose="02020603050405020304" pitchFamily="18" charset="0"/>
              </a:rPr>
              <a:t>E</a:t>
            </a:r>
            <a:r>
              <a:rPr lang="en-US" sz="3000" b="1" dirty="0">
                <a:effectLst/>
                <a:latin typeface="Humanist" panose="02000504030000020003" pitchFamily="2" charset="0"/>
                <a:ea typeface="Calibri" panose="020F0502020204030204" pitchFamily="34" charset="0"/>
                <a:cs typeface="Times New Roman" panose="02020603050405020304" pitchFamily="18" charset="0"/>
              </a:rPr>
              <a:t>arlier stages of EMA</a:t>
            </a:r>
            <a:r>
              <a:rPr lang="en-US" sz="3000" b="1" dirty="0">
                <a:latin typeface="Humanist" panose="02000504030000020003" pitchFamily="2" charset="0"/>
                <a:ea typeface="Calibri" panose="020F0502020204030204" pitchFamily="34" charset="0"/>
                <a:cs typeface="Times New Roman" panose="02020603050405020304" pitchFamily="18" charset="0"/>
              </a:rPr>
              <a:t> -</a:t>
            </a:r>
            <a:r>
              <a:rPr lang="en-US" sz="3000" b="1" dirty="0">
                <a:effectLst/>
                <a:latin typeface="Humanist" panose="02000504030000020003" pitchFamily="2" charset="0"/>
                <a:ea typeface="Calibri" panose="020F0502020204030204" pitchFamily="34" charset="0"/>
                <a:cs typeface="Times New Roman" panose="02020603050405020304" pitchFamily="18" charset="0"/>
              </a:rPr>
              <a:t>recording of behaviors (e.g., activity, sleep, smoking) or daily life experiences, such as stressors, through diaries</a:t>
            </a:r>
          </a:p>
          <a:p>
            <a:pPr marL="0" marR="0">
              <a:lnSpc>
                <a:spcPct val="107000"/>
              </a:lnSpc>
              <a:spcBef>
                <a:spcPts val="0"/>
              </a:spcBef>
              <a:spcAft>
                <a:spcPts val="800"/>
              </a:spcAft>
            </a:pPr>
            <a:endParaRPr lang="en-US" sz="3000" b="1" dirty="0">
              <a:effectLst/>
              <a:latin typeface="Humanist" panose="020005040300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000" b="1" dirty="0">
                <a:effectLst/>
                <a:latin typeface="Humanist" panose="02000504030000020003" pitchFamily="2" charset="0"/>
                <a:ea typeface="Calibri" panose="020F0502020204030204" pitchFamily="34" charset="0"/>
                <a:cs typeface="Times New Roman" panose="02020603050405020304" pitchFamily="18" charset="0"/>
              </a:rPr>
              <a:t>Passive Digital Phenotyping</a:t>
            </a:r>
          </a:p>
          <a:p>
            <a:pPr marL="0" marR="0">
              <a:lnSpc>
                <a:spcPct val="107000"/>
              </a:lnSpc>
              <a:spcBef>
                <a:spcPts val="0"/>
              </a:spcBef>
              <a:spcAft>
                <a:spcPts val="800"/>
              </a:spcAft>
            </a:pPr>
            <a:endParaRPr lang="en-US" sz="3000" b="1" dirty="0">
              <a:latin typeface="Humanist" panose="020005040300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000" b="1" dirty="0">
                <a:effectLst/>
                <a:latin typeface="Humanist" panose="02000504030000020003" pitchFamily="2" charset="0"/>
                <a:ea typeface="Calibri" panose="020F0502020204030204" pitchFamily="34" charset="0"/>
                <a:cs typeface="Times New Roman" panose="02020603050405020304" pitchFamily="18" charset="0"/>
              </a:rPr>
              <a:t>Adherence Monitoring</a:t>
            </a:r>
          </a:p>
        </p:txBody>
      </p:sp>
      <p:sp>
        <p:nvSpPr>
          <p:cNvPr id="2" name="TextBox 1">
            <a:extLst>
              <a:ext uri="{FF2B5EF4-FFF2-40B4-BE49-F238E27FC236}">
                <a16:creationId xmlns:a16="http://schemas.microsoft.com/office/drawing/2014/main" id="{3E4B5C7F-246B-9534-658E-D7D5B7E5E1D7}"/>
              </a:ext>
            </a:extLst>
          </p:cNvPr>
          <p:cNvSpPr txBox="1"/>
          <p:nvPr/>
        </p:nvSpPr>
        <p:spPr>
          <a:xfrm>
            <a:off x="707284" y="139546"/>
            <a:ext cx="11588478" cy="1323439"/>
          </a:xfrm>
          <a:prstGeom prst="rect">
            <a:avLst/>
          </a:prstGeom>
          <a:noFill/>
        </p:spPr>
        <p:txBody>
          <a:bodyPr wrap="square" rtlCol="0">
            <a:spAutoFit/>
          </a:bodyPr>
          <a:lstStyle/>
          <a:p>
            <a:pPr algn="ctr"/>
            <a:r>
              <a:rPr kumimoji="0" lang="en-US" sz="4000" b="0" i="0" u="none" strike="noStrike" kern="1200" cap="all" spc="0" normalizeH="0" baseline="0" noProof="0" dirty="0">
                <a:ln>
                  <a:noFill/>
                </a:ln>
                <a:effectLst/>
                <a:uLnTx/>
                <a:uFillTx/>
                <a:latin typeface="Century Gothic"/>
                <a:ea typeface="+mj-ea"/>
                <a:cs typeface="+mj-cs"/>
              </a:rPr>
              <a:t>ECOLOGICAL MOMENTARY ASSESSMENT (EMA)</a:t>
            </a:r>
            <a:endParaRPr lang="en-US" dirty="0"/>
          </a:p>
        </p:txBody>
      </p:sp>
      <p:pic>
        <p:nvPicPr>
          <p:cNvPr id="8" name="Picture 7" descr="A kitten wearing a hat and a thermometer&#10;&#10;Description automatically generated">
            <a:extLst>
              <a:ext uri="{FF2B5EF4-FFF2-40B4-BE49-F238E27FC236}">
                <a16:creationId xmlns:a16="http://schemas.microsoft.com/office/drawing/2014/main" id="{5BB89648-7A22-EF9C-F7A0-5A0B742E0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9983" y="1602521"/>
            <a:ext cx="4847581" cy="5109756"/>
          </a:xfrm>
          <a:prstGeom prst="rect">
            <a:avLst/>
          </a:prstGeom>
        </p:spPr>
      </p:pic>
    </p:spTree>
    <p:extLst>
      <p:ext uri="{BB962C8B-B14F-4D97-AF65-F5344CB8AC3E}">
        <p14:creationId xmlns:p14="http://schemas.microsoft.com/office/powerpoint/2010/main" val="782179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3A3ADA1-24C9-42B1-CFE3-38491FE835BB}"/>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0095EF5-CB66-6CB3-DC1F-C8B3B523F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8BE2DAF-7DA1-ADA5-850A-DE2F382F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9AE73B6E-BAF6-42E4-907B-A352B7989E83}"/>
              </a:ext>
            </a:extLst>
          </p:cNvPr>
          <p:cNvPicPr>
            <a:picLocks noChangeAspect="1"/>
          </p:cNvPicPr>
          <p:nvPr/>
        </p:nvPicPr>
        <p:blipFill rotWithShape="1">
          <a:blip r:embed="rId3">
            <a:alphaModFix amt="84000"/>
          </a:blip>
          <a:srcRect t="15730"/>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09F01E8D-973B-FB54-56B6-87744E74C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D472DF06-1CFE-D669-879E-74BF084F68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8139A715-A4BD-CD9D-2D90-CA3AF238E21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0D34CD56-2301-D80F-1DE9-82D53AF4FD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C314D1-BDAF-F7B1-58B9-8D6B2EC6B9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98A42B71-3F93-3912-3815-62C9CB9D9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CF49B16-94E9-3A0C-8D55-FA4CA7722ED3}"/>
              </a:ext>
            </a:extLst>
          </p:cNvPr>
          <p:cNvSpPr txBox="1"/>
          <p:nvPr/>
        </p:nvSpPr>
        <p:spPr>
          <a:xfrm>
            <a:off x="582967" y="617429"/>
            <a:ext cx="5513033" cy="6374053"/>
          </a:xfrm>
          <a:prstGeom prst="rect">
            <a:avLst/>
          </a:prstGeom>
          <a:noFill/>
        </p:spPr>
        <p:txBody>
          <a:bodyPr wrap="square">
            <a:spAutoFit/>
          </a:bodyPr>
          <a:lstStyle/>
          <a:p>
            <a:pPr marL="0" marR="0">
              <a:lnSpc>
                <a:spcPct val="107000"/>
              </a:lnSpc>
              <a:spcBef>
                <a:spcPts val="0"/>
              </a:spcBef>
              <a:spcAft>
                <a:spcPts val="800"/>
              </a:spcAft>
            </a:pPr>
            <a:r>
              <a:rPr lang="en-US" sz="2000" dirty="0">
                <a:latin typeface="Humanist" panose="02000504030000020003"/>
              </a:rPr>
              <a:t>PIVOT is a digital smoking cessation app that includes human coaching with text messages, combined with smartphone-based carbon monoxide (CO) monitoring. </a:t>
            </a:r>
          </a:p>
          <a:p>
            <a:pPr marL="0" marR="0">
              <a:lnSpc>
                <a:spcPct val="107000"/>
              </a:lnSpc>
              <a:spcBef>
                <a:spcPts val="0"/>
              </a:spcBef>
              <a:spcAft>
                <a:spcPts val="800"/>
              </a:spcAft>
            </a:pPr>
            <a:endParaRPr lang="en-US" sz="2000" dirty="0">
              <a:latin typeface="Humanist" panose="02000504030000020003"/>
            </a:endParaRPr>
          </a:p>
          <a:p>
            <a:pPr marL="0" marR="0">
              <a:lnSpc>
                <a:spcPct val="107000"/>
              </a:lnSpc>
              <a:spcBef>
                <a:spcPts val="0"/>
              </a:spcBef>
              <a:spcAft>
                <a:spcPts val="800"/>
              </a:spcAft>
            </a:pPr>
            <a:r>
              <a:rPr lang="en-US" sz="2000" dirty="0">
                <a:latin typeface="Humanist" panose="02000504030000020003"/>
              </a:rPr>
              <a:t>The CO sensor is an FDA-cleared medical device, and the program includes a multistage intervention following standard human-delivered smoking cessation strategies as well as nicotine supplementation.</a:t>
            </a:r>
          </a:p>
          <a:p>
            <a:pPr marL="0" marR="0">
              <a:lnSpc>
                <a:spcPct val="107000"/>
              </a:lnSpc>
              <a:spcBef>
                <a:spcPts val="0"/>
              </a:spcBef>
              <a:spcAft>
                <a:spcPts val="800"/>
              </a:spcAft>
            </a:pPr>
            <a:endParaRPr lang="en-US" sz="1500" dirty="0">
              <a:latin typeface="Humanist" panose="02000504030000020003"/>
            </a:endParaRPr>
          </a:p>
          <a:p>
            <a:pPr marL="0" marR="0">
              <a:lnSpc>
                <a:spcPct val="107000"/>
              </a:lnSpc>
              <a:spcBef>
                <a:spcPts val="0"/>
              </a:spcBef>
              <a:spcAft>
                <a:spcPts val="800"/>
              </a:spcAft>
            </a:pPr>
            <a:r>
              <a:rPr lang="en-US" sz="1400" dirty="0">
                <a:latin typeface="Humanist" panose="02000504030000020003"/>
              </a:rPr>
              <a:t>Long-term data from (242/319) adult smokers in the U.S. who underwent the Pivot Breathe study, approximately 22% who made a quit attempt achieved continuous abstinence at three years. This achievement is particularly noteworthy in this population of which the majority (66%) were not ready to quit smoking at study entry. Pivot Breathe had a lasting impact, with the majority (≥76%) reporting the program helped them quit smoking, stay quit, or with their goals related to smoking. The present data supports the durability and effectiveness of Pivot in helping people quit smoking.</a:t>
            </a:r>
          </a:p>
          <a:p>
            <a:pPr marL="0" marR="0">
              <a:lnSpc>
                <a:spcPct val="107000"/>
              </a:lnSpc>
              <a:spcBef>
                <a:spcPts val="0"/>
              </a:spcBef>
              <a:spcAft>
                <a:spcPts val="800"/>
              </a:spcAft>
            </a:pPr>
            <a:endParaRPr lang="en-US" sz="1000" b="1" dirty="0">
              <a:effectLst/>
              <a:latin typeface="Humanist" panose="02000504030000020003"/>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6B67AE8-1FF2-2AE1-0017-8D30DAB49497}"/>
              </a:ext>
            </a:extLst>
          </p:cNvPr>
          <p:cNvSpPr txBox="1"/>
          <p:nvPr/>
        </p:nvSpPr>
        <p:spPr>
          <a:xfrm>
            <a:off x="403926" y="-7054"/>
            <a:ext cx="10981509" cy="707886"/>
          </a:xfrm>
          <a:prstGeom prst="rect">
            <a:avLst/>
          </a:prstGeom>
          <a:noFill/>
        </p:spPr>
        <p:txBody>
          <a:bodyPr wrap="square" rtlCol="0">
            <a:spAutoFit/>
          </a:bodyPr>
          <a:lstStyle/>
          <a:p>
            <a:r>
              <a:rPr kumimoji="0" lang="en-US" sz="4000" b="0" i="0" u="none" strike="noStrike" kern="1200" cap="all" spc="0" normalizeH="0" baseline="0" noProof="0" dirty="0">
                <a:ln>
                  <a:noFill/>
                </a:ln>
                <a:effectLst/>
                <a:uLnTx/>
                <a:uFillTx/>
                <a:latin typeface="Century Gothic"/>
                <a:ea typeface="+mj-ea"/>
                <a:cs typeface="+mj-cs"/>
              </a:rPr>
              <a:t>SMARTPHONE THERAPEUTIC APPLICATIONS</a:t>
            </a:r>
            <a:endParaRPr lang="en-US" dirty="0"/>
          </a:p>
        </p:txBody>
      </p:sp>
      <p:pic>
        <p:nvPicPr>
          <p:cNvPr id="6" name="Picture 5" descr="A cell phone with a device on it&#10;&#10;Description automatically generated">
            <a:extLst>
              <a:ext uri="{FF2B5EF4-FFF2-40B4-BE49-F238E27FC236}">
                <a16:creationId xmlns:a16="http://schemas.microsoft.com/office/drawing/2014/main" id="{4505F243-4E77-5BFD-A34B-1B7A9B7F4A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7635" y="707886"/>
            <a:ext cx="5014395" cy="5921253"/>
          </a:xfrm>
          <a:prstGeom prst="rect">
            <a:avLst/>
          </a:prstGeom>
        </p:spPr>
      </p:pic>
    </p:spTree>
    <p:extLst>
      <p:ext uri="{BB962C8B-B14F-4D97-AF65-F5344CB8AC3E}">
        <p14:creationId xmlns:p14="http://schemas.microsoft.com/office/powerpoint/2010/main" val="2758241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0CC8C84-890C-A4A2-3DAB-00634F46F25F}"/>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FDE67E1-9724-D7FC-EB06-6E2111B24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419222D-F2B4-FC31-322E-B07A98BD0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B2DAE3DF-6228-AE87-D724-05E23632A302}"/>
              </a:ext>
            </a:extLst>
          </p:cNvPr>
          <p:cNvPicPr>
            <a:picLocks noChangeAspect="1"/>
          </p:cNvPicPr>
          <p:nvPr/>
        </p:nvPicPr>
        <p:blipFill rotWithShape="1">
          <a:blip r:embed="rId3">
            <a:alphaModFix amt="84000"/>
          </a:blip>
          <a:srcRect t="15730"/>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516118F3-6B10-E5EF-3976-B0FA0A4CE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811200FE-D691-96D9-A8DF-8ECB7240C5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7082BEF2-2B67-168D-6FEE-F8FB53D2A0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F1A6510F-C7F4-9CB8-1D1D-E46CDB3AFF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3E10D43-8737-1199-18D6-EDB30225E8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4266F25F-9187-82E0-EA31-74C3CD0F3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494FFFEF-7E49-090A-C23A-52183E1D4FEA}"/>
              </a:ext>
            </a:extLst>
          </p:cNvPr>
          <p:cNvSpPr txBox="1"/>
          <p:nvPr/>
        </p:nvSpPr>
        <p:spPr>
          <a:xfrm>
            <a:off x="1131454" y="1169036"/>
            <a:ext cx="9929091" cy="2816156"/>
          </a:xfrm>
          <a:prstGeom prst="rect">
            <a:avLst/>
          </a:prstGeom>
          <a:noFill/>
        </p:spPr>
        <p:txBody>
          <a:bodyPr wrap="square">
            <a:spAutoFit/>
          </a:bodyPr>
          <a:lstStyle/>
          <a:p>
            <a:pPr marL="0" marR="0">
              <a:lnSpc>
                <a:spcPct val="107000"/>
              </a:lnSpc>
              <a:spcBef>
                <a:spcPts val="0"/>
              </a:spcBef>
              <a:spcAft>
                <a:spcPts val="800"/>
              </a:spcAft>
            </a:pPr>
            <a:r>
              <a:rPr lang="en-US" sz="3000" b="1" dirty="0">
                <a:effectLst/>
                <a:latin typeface="Humanist" panose="02000504030000020003" pitchFamily="2" charset="0"/>
                <a:ea typeface="Calibri" panose="020F0502020204030204" pitchFamily="34" charset="0"/>
                <a:cs typeface="Times New Roman" panose="02020603050405020304" pitchFamily="18" charset="0"/>
              </a:rPr>
              <a:t>For individuals with substance use disorder, reset</a:t>
            </a:r>
            <a:r>
              <a:rPr lang="en-US" sz="3000" b="1" dirty="0">
                <a:latin typeface="Humanist" panose="02000504030000020003" pitchFamily="2" charset="0"/>
                <a:ea typeface="Calibri" panose="020F0502020204030204" pitchFamily="34" charset="0"/>
                <a:cs typeface="Times New Roman" panose="02020603050405020304" pitchFamily="18" charset="0"/>
              </a:rPr>
              <a:t> and reset-O </a:t>
            </a:r>
            <a:r>
              <a:rPr lang="en-US" sz="3000" b="1" dirty="0">
                <a:effectLst/>
                <a:latin typeface="Humanist" panose="02000504030000020003" pitchFamily="2" charset="0"/>
                <a:ea typeface="Calibri" panose="020F0502020204030204" pitchFamily="34" charset="0"/>
                <a:cs typeface="Times New Roman" panose="02020603050405020304" pitchFamily="18" charset="0"/>
              </a:rPr>
              <a:t>was the first FDA-authorized prescription digital therapeutic that’s proven to increase abstinence and treatment retention.</a:t>
            </a:r>
          </a:p>
          <a:p>
            <a:pPr marL="0" marR="0">
              <a:lnSpc>
                <a:spcPct val="107000"/>
              </a:lnSpc>
              <a:spcBef>
                <a:spcPts val="0"/>
              </a:spcBef>
              <a:spcAft>
                <a:spcPts val="800"/>
              </a:spcAft>
            </a:pPr>
            <a:r>
              <a:rPr lang="en-US" sz="1600" b="1" dirty="0">
                <a:effectLst/>
                <a:latin typeface="Humanist" panose="02000504030000020003" pitchFamily="2" charset="0"/>
                <a:ea typeface="Calibri" panose="020F0502020204030204" pitchFamily="34" charset="0"/>
                <a:cs typeface="Times New Roman" panose="02020603050405020304" pitchFamily="18" charset="0"/>
              </a:rPr>
              <a:t>82% of participants who were randomized to the device remained in treatment, compared with 68% of those in treatment as usual. </a:t>
            </a:r>
          </a:p>
          <a:p>
            <a:pPr marL="0" marR="0">
              <a:lnSpc>
                <a:spcPct val="107000"/>
              </a:lnSpc>
              <a:spcBef>
                <a:spcPts val="0"/>
              </a:spcBef>
              <a:spcAft>
                <a:spcPts val="800"/>
              </a:spcAft>
            </a:pPr>
            <a:r>
              <a:rPr lang="en-US" sz="1600" b="1" dirty="0">
                <a:effectLst/>
                <a:latin typeface="Humanist" panose="02000504030000020003" pitchFamily="2" charset="0"/>
                <a:ea typeface="Calibri" panose="020F0502020204030204" pitchFamily="34" charset="0"/>
                <a:cs typeface="Times New Roman" panose="02020603050405020304" pitchFamily="18" charset="0"/>
              </a:rPr>
              <a:t>Abstinence was also higher in the active treatment group (77% vs. 63%). Given the typical attrition rates for opioid use disorder treatment (about 50% or more)</a:t>
            </a:r>
          </a:p>
        </p:txBody>
      </p:sp>
      <p:sp>
        <p:nvSpPr>
          <p:cNvPr id="2" name="TextBox 1">
            <a:extLst>
              <a:ext uri="{FF2B5EF4-FFF2-40B4-BE49-F238E27FC236}">
                <a16:creationId xmlns:a16="http://schemas.microsoft.com/office/drawing/2014/main" id="{331374A6-2C37-0700-BA10-805BECF0DEC2}"/>
              </a:ext>
            </a:extLst>
          </p:cNvPr>
          <p:cNvSpPr txBox="1"/>
          <p:nvPr/>
        </p:nvSpPr>
        <p:spPr>
          <a:xfrm>
            <a:off x="707283" y="139546"/>
            <a:ext cx="9270487" cy="707886"/>
          </a:xfrm>
          <a:prstGeom prst="rect">
            <a:avLst/>
          </a:prstGeom>
          <a:noFill/>
        </p:spPr>
        <p:txBody>
          <a:bodyPr wrap="none" rtlCol="0">
            <a:spAutoFit/>
          </a:bodyPr>
          <a:lstStyle/>
          <a:p>
            <a:r>
              <a:rPr kumimoji="0" lang="en-US" sz="4000" b="0" i="0" u="none" strike="noStrike" kern="1200" cap="all" spc="0" normalizeH="0" baseline="0" noProof="0" dirty="0">
                <a:ln>
                  <a:noFill/>
                </a:ln>
                <a:effectLst/>
                <a:uLnTx/>
                <a:uFillTx/>
                <a:latin typeface="Century Gothic"/>
                <a:ea typeface="+mj-ea"/>
                <a:cs typeface="+mj-cs"/>
              </a:rPr>
              <a:t>Prescription digital therapeutics</a:t>
            </a:r>
            <a:endParaRPr lang="en-US" dirty="0"/>
          </a:p>
        </p:txBody>
      </p:sp>
      <p:pic>
        <p:nvPicPr>
          <p:cNvPr id="7" name="Picture 6">
            <a:extLst>
              <a:ext uri="{FF2B5EF4-FFF2-40B4-BE49-F238E27FC236}">
                <a16:creationId xmlns:a16="http://schemas.microsoft.com/office/drawing/2014/main" id="{85D869F2-BCA4-607D-4BEE-EF13CEEBA70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99205" y="3985197"/>
            <a:ext cx="9144000" cy="2848550"/>
          </a:xfrm>
          <a:prstGeom prst="rect">
            <a:avLst/>
          </a:prstGeom>
        </p:spPr>
      </p:pic>
    </p:spTree>
    <p:extLst>
      <p:ext uri="{BB962C8B-B14F-4D97-AF65-F5344CB8AC3E}">
        <p14:creationId xmlns:p14="http://schemas.microsoft.com/office/powerpoint/2010/main" val="3603004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8D888EA-FD2D-DE44-3B93-2AE3D7D3AAAF}"/>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3EA54E2-E6B4-0FB6-349F-2A79C2720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1CF10B5-794B-5F42-2393-ED94800F0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39BC4967-6306-C6AC-0846-A5F5B809752F}"/>
              </a:ext>
            </a:extLst>
          </p:cNvPr>
          <p:cNvPicPr>
            <a:picLocks noChangeAspect="1"/>
          </p:cNvPicPr>
          <p:nvPr/>
        </p:nvPicPr>
        <p:blipFill rotWithShape="1">
          <a:blip r:embed="rId3">
            <a:alphaModFix amt="84000"/>
          </a:blip>
          <a:srcRect t="15730"/>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0763812E-B84A-00E9-88D8-D9BEBB62E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69F8900E-01A5-81FB-809F-6B4626E126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96C1E2B3-6744-3CFB-2714-EC7A513F18B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2AD30D4F-67C3-6A98-B822-2104007A81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1DFE0FD-15F1-71EC-F7F3-BF26C9FDCB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E7A0A88C-F4EA-BC74-1EA2-D2E4BF027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167FFBD1-3936-57B4-4537-BB93D26ADB2E}"/>
              </a:ext>
            </a:extLst>
          </p:cNvPr>
          <p:cNvSpPr txBox="1"/>
          <p:nvPr/>
        </p:nvSpPr>
        <p:spPr>
          <a:xfrm>
            <a:off x="353477" y="1812043"/>
            <a:ext cx="4806157" cy="4659802"/>
          </a:xfrm>
          <a:prstGeom prst="rect">
            <a:avLst/>
          </a:prstGeom>
          <a:noFill/>
        </p:spPr>
        <p:txBody>
          <a:bodyPr wrap="square">
            <a:spAutoFit/>
          </a:bodyPr>
          <a:lstStyle/>
          <a:p>
            <a:pPr marL="0" marR="0">
              <a:lnSpc>
                <a:spcPct val="107000"/>
              </a:lnSpc>
              <a:spcBef>
                <a:spcPts val="0"/>
              </a:spcBef>
              <a:spcAft>
                <a:spcPts val="800"/>
              </a:spcAft>
            </a:pPr>
            <a:r>
              <a:rPr lang="en-US" sz="2000" b="1" dirty="0">
                <a:effectLst/>
                <a:latin typeface="Humanist" panose="02000504030000020003" pitchFamily="2" charset="0"/>
                <a:ea typeface="Calibri" panose="020F0502020204030204" pitchFamily="34" charset="0"/>
                <a:cs typeface="Times New Roman" panose="02020603050405020304" pitchFamily="18" charset="0"/>
              </a:rPr>
              <a:t>A treatment for ADHD recently approved by the FDA, </a:t>
            </a:r>
            <a:r>
              <a:rPr lang="en-US" sz="2000" b="1" dirty="0" err="1">
                <a:effectLst/>
                <a:latin typeface="Humanist" panose="02000504030000020003" pitchFamily="2" charset="0"/>
                <a:ea typeface="Calibri" panose="020F0502020204030204" pitchFamily="34" charset="0"/>
                <a:cs typeface="Times New Roman" panose="02020603050405020304" pitchFamily="18" charset="0"/>
              </a:rPr>
              <a:t>EndeavorRx</a:t>
            </a:r>
            <a:r>
              <a:rPr lang="en-US" sz="2000" b="1" dirty="0">
                <a:effectLst/>
                <a:latin typeface="Humanist" panose="02000504030000020003" pitchFamily="2" charset="0"/>
                <a:ea typeface="Calibri" panose="020F0502020204030204" pitchFamily="34" charset="0"/>
                <a:cs typeface="Times New Roman" panose="02020603050405020304" pitchFamily="18" charset="0"/>
              </a:rPr>
              <a:t> (generic name, AKL-T01), also used a train at home performance-based training intervention.</a:t>
            </a:r>
          </a:p>
          <a:p>
            <a:pPr marL="0" marR="0">
              <a:lnSpc>
                <a:spcPct val="107000"/>
              </a:lnSpc>
              <a:spcBef>
                <a:spcPts val="0"/>
              </a:spcBef>
              <a:spcAft>
                <a:spcPts val="800"/>
              </a:spcAft>
            </a:pPr>
            <a:r>
              <a:rPr lang="en-US" sz="2000" b="1" dirty="0">
                <a:effectLst/>
                <a:latin typeface="Humanist" panose="02000504030000020003" pitchFamily="2" charset="0"/>
                <a:ea typeface="Calibri" panose="020F0502020204030204" pitchFamily="34" charset="0"/>
                <a:cs typeface="Times New Roman" panose="02020603050405020304" pitchFamily="18" charset="0"/>
              </a:rPr>
              <a:t>In a large-scale trial, AKL-T01 was delivered to children with ADHD in a video game–like interface via at-home play for 25 minutes per day, 5 days per week for 4 weeks. </a:t>
            </a:r>
          </a:p>
          <a:p>
            <a:pPr marL="0" marR="0">
              <a:lnSpc>
                <a:spcPct val="107000"/>
              </a:lnSpc>
              <a:spcBef>
                <a:spcPts val="0"/>
              </a:spcBef>
              <a:spcAft>
                <a:spcPts val="800"/>
              </a:spcAft>
            </a:pPr>
            <a:r>
              <a:rPr lang="en-US" sz="2000" b="1" dirty="0">
                <a:effectLst/>
                <a:latin typeface="Humanist" panose="02000504030000020003" pitchFamily="2" charset="0"/>
                <a:ea typeface="Calibri" panose="020F0502020204030204" pitchFamily="34" charset="0"/>
                <a:cs typeface="Times New Roman" panose="02020603050405020304" pitchFamily="18" charset="0"/>
              </a:rPr>
              <a:t>The outcome measure was performance on an ADHD-relevant cognitive task, the Test of Variables of Attention (TOVA)</a:t>
            </a:r>
          </a:p>
          <a:p>
            <a:pPr marL="0" marR="0">
              <a:lnSpc>
                <a:spcPct val="107000"/>
              </a:lnSpc>
              <a:spcBef>
                <a:spcPts val="0"/>
              </a:spcBef>
              <a:spcAft>
                <a:spcPts val="800"/>
              </a:spcAft>
            </a:pPr>
            <a:r>
              <a:rPr lang="en-US" sz="2000" b="1" dirty="0">
                <a:effectLst/>
                <a:latin typeface="Humanist" panose="02000504030000020003" pitchFamily="2" charset="0"/>
                <a:ea typeface="Calibri" panose="020F0502020204030204" pitchFamily="34" charset="0"/>
                <a:cs typeface="Times New Roman" panose="02020603050405020304" pitchFamily="18" charset="0"/>
              </a:rPr>
              <a:t>The</a:t>
            </a:r>
            <a:r>
              <a:rPr lang="en-US" sz="2000" b="1" dirty="0">
                <a:latin typeface="Humanist" panose="02000504030000020003" pitchFamily="2" charset="0"/>
                <a:ea typeface="Calibri" panose="020F0502020204030204" pitchFamily="34" charset="0"/>
                <a:cs typeface="Times New Roman" panose="02020603050405020304" pitchFamily="18" charset="0"/>
              </a:rPr>
              <a:t> </a:t>
            </a:r>
            <a:r>
              <a:rPr lang="en-US" sz="2000" b="1" dirty="0">
                <a:effectLst/>
                <a:latin typeface="Humanist" panose="02000504030000020003" pitchFamily="2" charset="0"/>
                <a:ea typeface="Calibri" panose="020F0502020204030204" pitchFamily="34" charset="0"/>
                <a:cs typeface="Times New Roman" panose="02020603050405020304" pitchFamily="18" charset="0"/>
              </a:rPr>
              <a:t>treatment was significantly superior to a video game control condition</a:t>
            </a:r>
          </a:p>
        </p:txBody>
      </p:sp>
      <p:sp>
        <p:nvSpPr>
          <p:cNvPr id="2" name="TextBox 1">
            <a:extLst>
              <a:ext uri="{FF2B5EF4-FFF2-40B4-BE49-F238E27FC236}">
                <a16:creationId xmlns:a16="http://schemas.microsoft.com/office/drawing/2014/main" id="{45F46C44-047D-01E6-AF73-A2409432E017}"/>
              </a:ext>
            </a:extLst>
          </p:cNvPr>
          <p:cNvSpPr txBox="1"/>
          <p:nvPr/>
        </p:nvSpPr>
        <p:spPr>
          <a:xfrm>
            <a:off x="707283" y="139546"/>
            <a:ext cx="10145726" cy="1261884"/>
          </a:xfrm>
          <a:prstGeom prst="rect">
            <a:avLst/>
          </a:prstGeom>
          <a:noFill/>
        </p:spPr>
        <p:txBody>
          <a:bodyPr wrap="none" rtlCol="0">
            <a:spAutoFit/>
          </a:bodyPr>
          <a:lstStyle/>
          <a:p>
            <a:r>
              <a:rPr kumimoji="0" lang="en-US" sz="3800" b="0" i="0" u="none" strike="noStrike" kern="1200" cap="all" spc="0" normalizeH="0" baseline="0" noProof="0" dirty="0">
                <a:ln>
                  <a:noFill/>
                </a:ln>
                <a:effectLst/>
                <a:uLnTx/>
                <a:uFillTx/>
                <a:latin typeface="Century Gothic"/>
                <a:ea typeface="+mj-ea"/>
                <a:cs typeface="+mj-cs"/>
              </a:rPr>
              <a:t>COMPUTERIZED COGNITIVE TRAINING AND</a:t>
            </a:r>
          </a:p>
          <a:p>
            <a:r>
              <a:rPr kumimoji="0" lang="en-US" sz="3800" b="0" i="0" u="none" strike="noStrike" kern="1200" cap="all" spc="0" normalizeH="0" baseline="0" noProof="0" dirty="0">
                <a:ln>
                  <a:noFill/>
                </a:ln>
                <a:effectLst/>
                <a:uLnTx/>
                <a:uFillTx/>
                <a:latin typeface="Century Gothic"/>
                <a:ea typeface="+mj-ea"/>
                <a:cs typeface="+mj-cs"/>
              </a:rPr>
              <a:t>COGNITIVE REMEDIATION THERAPY</a:t>
            </a:r>
            <a:endParaRPr lang="en-US" sz="3800" dirty="0"/>
          </a:p>
        </p:txBody>
      </p:sp>
      <p:pic>
        <p:nvPicPr>
          <p:cNvPr id="6" name="Picture 5">
            <a:extLst>
              <a:ext uri="{FF2B5EF4-FFF2-40B4-BE49-F238E27FC236}">
                <a16:creationId xmlns:a16="http://schemas.microsoft.com/office/drawing/2014/main" id="{AEAAC2F5-14B5-5736-C023-86B5D7A370CF}"/>
              </a:ext>
            </a:extLst>
          </p:cNvPr>
          <p:cNvPicPr>
            <a:picLocks noChangeAspect="1"/>
          </p:cNvPicPr>
          <p:nvPr/>
        </p:nvPicPr>
        <p:blipFill>
          <a:blip r:embed="rId4"/>
          <a:stretch>
            <a:fillRect/>
          </a:stretch>
        </p:blipFill>
        <p:spPr>
          <a:xfrm>
            <a:off x="5429268" y="1462985"/>
            <a:ext cx="6522396" cy="5243249"/>
          </a:xfrm>
          <a:prstGeom prst="rect">
            <a:avLst/>
          </a:prstGeom>
        </p:spPr>
      </p:pic>
    </p:spTree>
    <p:extLst>
      <p:ext uri="{BB962C8B-B14F-4D97-AF65-F5344CB8AC3E}">
        <p14:creationId xmlns:p14="http://schemas.microsoft.com/office/powerpoint/2010/main" val="658062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6526297-5AB4-030E-91F3-088C0BC4EEA6}"/>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855EA58-C483-78D5-3BEF-3EDB5BC7D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9EB0BFD-F807-1AF0-4714-9185A1412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C68701D5-0F66-DCAC-10C4-B8690393F6BC}"/>
              </a:ext>
            </a:extLst>
          </p:cNvPr>
          <p:cNvPicPr>
            <a:picLocks noChangeAspect="1"/>
          </p:cNvPicPr>
          <p:nvPr/>
        </p:nvPicPr>
        <p:blipFill rotWithShape="1">
          <a:blip r:embed="rId3">
            <a:alphaModFix amt="84000"/>
          </a:blip>
          <a:srcRect t="15730"/>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67FB0F2B-30AF-399C-3AC0-DD0294403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7CB7BEBB-FA78-1CBE-9DF6-9D73912CBB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6453BF90-6D8D-9F39-A06F-0B54E3F2EA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34FB813E-F471-DD38-5589-20115AE60C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A2E6272-C6EE-6162-C80B-91FB9B2888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776B5D22-CC02-F893-AAF1-C1509C445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5482FD8B-CE10-CF22-E2E4-13E063111F13}"/>
              </a:ext>
            </a:extLst>
          </p:cNvPr>
          <p:cNvSpPr txBox="1"/>
          <p:nvPr/>
        </p:nvSpPr>
        <p:spPr>
          <a:xfrm>
            <a:off x="717199" y="2137020"/>
            <a:ext cx="5111046" cy="2800767"/>
          </a:xfrm>
          <a:prstGeom prst="rect">
            <a:avLst/>
          </a:prstGeom>
          <a:noFill/>
        </p:spPr>
        <p:txBody>
          <a:bodyPr wrap="square">
            <a:spAutoFit/>
          </a:bodyPr>
          <a:lstStyle/>
          <a:p>
            <a:r>
              <a:rPr kumimoji="0" lang="en-US" sz="4400" b="1" i="0" u="none" strike="noStrike" kern="1200" cap="all" spc="0" normalizeH="0" baseline="0" noProof="0" dirty="0">
                <a:ln>
                  <a:noFill/>
                </a:ln>
                <a:effectLst/>
                <a:uLnTx/>
                <a:uFillTx/>
                <a:latin typeface="Humanist" panose="02000504030000020003" pitchFamily="2" charset="0"/>
                <a:ea typeface="+mj-ea"/>
                <a:cs typeface="+mj-cs"/>
              </a:rPr>
              <a:t>Artificial and Augmented intelligence in Health Care</a:t>
            </a:r>
          </a:p>
        </p:txBody>
      </p:sp>
      <p:pic>
        <p:nvPicPr>
          <p:cNvPr id="11" name="Picture 10" descr="A robot in a white coat and white coat standing next to a person in a hospital bed&#10;&#10;Description automatically generated">
            <a:extLst>
              <a:ext uri="{FF2B5EF4-FFF2-40B4-BE49-F238E27FC236}">
                <a16:creationId xmlns:a16="http://schemas.microsoft.com/office/drawing/2014/main" id="{195B3FE0-C6C9-6CC2-FA1B-9129ED53F2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245" y="803807"/>
            <a:ext cx="5250385" cy="5250385"/>
          </a:xfrm>
          <a:prstGeom prst="rect">
            <a:avLst/>
          </a:prstGeom>
        </p:spPr>
      </p:pic>
    </p:spTree>
    <p:extLst>
      <p:ext uri="{BB962C8B-B14F-4D97-AF65-F5344CB8AC3E}">
        <p14:creationId xmlns:p14="http://schemas.microsoft.com/office/powerpoint/2010/main" val="921931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D92378C-D73A-1AD2-0AEA-1C1EBF5CF298}"/>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6AF9F34-52FF-1144-FE69-CE22D2801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4A76340-3DDF-4FBC-CB45-1488119D8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F7A467CF-FE84-D958-351E-1354692D1A79}"/>
              </a:ext>
            </a:extLst>
          </p:cNvPr>
          <p:cNvPicPr>
            <a:picLocks noChangeAspect="1"/>
          </p:cNvPicPr>
          <p:nvPr/>
        </p:nvPicPr>
        <p:blipFill rotWithShape="1">
          <a:blip r:embed="rId3">
            <a:alphaModFix amt="84000"/>
          </a:blip>
          <a:srcRect t="15730"/>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A6C0BB95-CADE-16CE-6B2C-6F4F5D9FA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168CB732-A7E8-BD30-04C7-7C68793B5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FC1901A7-1FB2-26E0-16F9-4DBAFB48BFA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6A8B96EC-A3F4-1DF1-3162-BCF5484FC0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669D706-0B00-8136-C86B-62F93A62E7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E71AF032-96E7-3CCC-ADDF-4F8FF4BDA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B6CA4B9F-2907-5915-9A50-D55A4C50DC8C}"/>
              </a:ext>
            </a:extLst>
          </p:cNvPr>
          <p:cNvSpPr txBox="1"/>
          <p:nvPr/>
        </p:nvSpPr>
        <p:spPr>
          <a:xfrm>
            <a:off x="303029" y="0"/>
            <a:ext cx="6519837" cy="6921960"/>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endParaRPr lang="en-US" sz="2000" b="1" kern="100" dirty="0">
              <a:latin typeface="Humanist" panose="02000504030000020003" pitchFamily="2"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000" b="1" kern="100" dirty="0">
                <a:latin typeface="Humanist" panose="02000504030000020003" pitchFamily="2" charset="0"/>
                <a:ea typeface="Calibri" panose="020F0502020204030204" pitchFamily="34" charset="0"/>
                <a:cs typeface="Times New Roman" panose="02020603050405020304" pitchFamily="18" charset="0"/>
              </a:rPr>
              <a:t>C</a:t>
            </a:r>
            <a:r>
              <a:rPr lang="en-US" sz="2000" b="1" kern="100" dirty="0">
                <a:effectLst/>
                <a:latin typeface="Humanist" panose="02000504030000020003" pitchFamily="2" charset="0"/>
                <a:ea typeface="Calibri" panose="020F0502020204030204" pitchFamily="34" charset="0"/>
                <a:cs typeface="Times New Roman" panose="02020603050405020304" pitchFamily="18" charset="0"/>
              </a:rPr>
              <a:t>reation of algorithms that could identify lung and breast cancers, sometimes years before human detection</a:t>
            </a:r>
          </a:p>
          <a:p>
            <a:pPr marL="342900" marR="0" indent="-342900">
              <a:lnSpc>
                <a:spcPct val="107000"/>
              </a:lnSpc>
              <a:spcBef>
                <a:spcPts val="0"/>
              </a:spcBef>
              <a:spcAft>
                <a:spcPts val="800"/>
              </a:spcAft>
              <a:buFont typeface="Arial" panose="020B0604020202020204" pitchFamily="34" charset="0"/>
              <a:buChar char="•"/>
            </a:pPr>
            <a:endParaRPr lang="en-US" sz="2000" b="1" kern="100" dirty="0">
              <a:effectLst/>
              <a:latin typeface="Humanist" panose="02000504030000020003" pitchFamily="2"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000" b="1" kern="100" dirty="0">
                <a:effectLst/>
                <a:latin typeface="Humanist" panose="02000504030000020003" pitchFamily="2" charset="0"/>
                <a:ea typeface="Calibri" panose="020F0502020204030204" pitchFamily="34" charset="0"/>
                <a:cs typeface="Times New Roman" panose="02020603050405020304" pitchFamily="18" charset="0"/>
              </a:rPr>
              <a:t>AI tools are now being generated to further streamline clinical practice, data sets can be created based on an enormous number of medical reports that function in tandem with natural language processing tools (like those utilized in ChatGPT).</a:t>
            </a:r>
          </a:p>
          <a:p>
            <a:pPr marL="342900" marR="0" indent="-342900">
              <a:lnSpc>
                <a:spcPct val="107000"/>
              </a:lnSpc>
              <a:spcBef>
                <a:spcPts val="0"/>
              </a:spcBef>
              <a:spcAft>
                <a:spcPts val="800"/>
              </a:spcAft>
              <a:buFont typeface="Arial" panose="020B0604020202020204" pitchFamily="34" charset="0"/>
              <a:buChar char="•"/>
            </a:pPr>
            <a:endParaRPr lang="en-US" sz="2000" b="1" kern="100" dirty="0">
              <a:effectLst/>
              <a:latin typeface="Humanist" panose="02000504030000020003" pitchFamily="2"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000" b="1" kern="100" dirty="0">
                <a:effectLst/>
                <a:latin typeface="Humanist" panose="02000504030000020003" pitchFamily="2" charset="0"/>
                <a:ea typeface="Calibri" panose="020F0502020204030204" pitchFamily="34" charset="0"/>
                <a:cs typeface="Times New Roman" panose="02020603050405020304" pitchFamily="18" charset="0"/>
              </a:rPr>
              <a:t>AI tools can also help fill in the gap when it comes to human oversight in clinical practice. </a:t>
            </a:r>
          </a:p>
          <a:p>
            <a:pPr marR="0">
              <a:lnSpc>
                <a:spcPct val="107000"/>
              </a:lnSpc>
              <a:spcBef>
                <a:spcPts val="0"/>
              </a:spcBef>
              <a:spcAft>
                <a:spcPts val="800"/>
              </a:spcAft>
            </a:pPr>
            <a:endParaRPr lang="en-US" sz="2000" b="1" kern="100" dirty="0">
              <a:effectLst/>
              <a:latin typeface="Humanist" panose="02000504030000020003" pitchFamily="2"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000" b="1" kern="100" dirty="0">
                <a:effectLst/>
                <a:latin typeface="Humanist" panose="02000504030000020003" pitchFamily="2" charset="0"/>
                <a:ea typeface="Calibri" panose="020F0502020204030204" pitchFamily="34" charset="0"/>
                <a:cs typeface="Times New Roman" panose="02020603050405020304" pitchFamily="18" charset="0"/>
              </a:rPr>
              <a:t>Optimize numerous behind-the-scenes processes in a hospital system, such as predicting supply shortages or estimating surgery durations</a:t>
            </a:r>
          </a:p>
          <a:p>
            <a:pPr marL="342900" marR="0" indent="-342900">
              <a:lnSpc>
                <a:spcPct val="107000"/>
              </a:lnSpc>
              <a:spcBef>
                <a:spcPts val="0"/>
              </a:spcBef>
              <a:spcAft>
                <a:spcPts val="800"/>
              </a:spcAft>
              <a:buFont typeface="Arial" panose="020B0604020202020204" pitchFamily="34" charset="0"/>
              <a:buChar char="•"/>
            </a:pPr>
            <a:endParaRPr lang="en-US" sz="2000" b="1" kern="100" dirty="0">
              <a:effectLst/>
              <a:latin typeface="Humanist" panose="02000504030000020003" pitchFamily="2"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endParaRPr lang="en-US" sz="2000" b="1" kern="100" dirty="0">
              <a:effectLst/>
              <a:latin typeface="Humanist" panose="02000504030000020003" pitchFamily="2"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61B678C-68AA-B9B2-3962-EC0F6D06E3ED}"/>
              </a:ext>
            </a:extLst>
          </p:cNvPr>
          <p:cNvSpPr txBox="1"/>
          <p:nvPr/>
        </p:nvSpPr>
        <p:spPr>
          <a:xfrm>
            <a:off x="7565304" y="231434"/>
            <a:ext cx="4452260" cy="492443"/>
          </a:xfrm>
          <a:prstGeom prst="rect">
            <a:avLst/>
          </a:prstGeom>
          <a:noFill/>
        </p:spPr>
        <p:txBody>
          <a:bodyPr wrap="square">
            <a:spAutoFit/>
          </a:bodyPr>
          <a:lstStyle/>
          <a:p>
            <a:r>
              <a:rPr kumimoji="0" lang="en-US" sz="2600" b="1" i="0" u="none" strike="noStrike" kern="1200" cap="all" spc="0" normalizeH="0" baseline="0" noProof="0" dirty="0">
                <a:ln>
                  <a:noFill/>
                </a:ln>
                <a:effectLst/>
                <a:uLnTx/>
                <a:uFillTx/>
                <a:latin typeface="Century Gothic"/>
                <a:ea typeface="+mj-ea"/>
                <a:cs typeface="+mj-cs"/>
              </a:rPr>
              <a:t>Progress so far…</a:t>
            </a:r>
            <a:endParaRPr lang="en-US" sz="2600" b="1" dirty="0"/>
          </a:p>
        </p:txBody>
      </p:sp>
      <p:pic>
        <p:nvPicPr>
          <p:cNvPr id="12" name="Picture 11" descr="A group of people around a robot">
            <a:extLst>
              <a:ext uri="{FF2B5EF4-FFF2-40B4-BE49-F238E27FC236}">
                <a16:creationId xmlns:a16="http://schemas.microsoft.com/office/drawing/2014/main" id="{0BBC0991-1198-A772-A4B5-408B427A93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4267" y="802018"/>
            <a:ext cx="5263297" cy="5733028"/>
          </a:xfrm>
          <a:prstGeom prst="rect">
            <a:avLst/>
          </a:prstGeom>
        </p:spPr>
      </p:pic>
    </p:spTree>
    <p:extLst>
      <p:ext uri="{BB962C8B-B14F-4D97-AF65-F5344CB8AC3E}">
        <p14:creationId xmlns:p14="http://schemas.microsoft.com/office/powerpoint/2010/main" val="3235808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CCFCDED-0245-4210-CF10-2675D186DAE3}"/>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DC84247-6337-F6C6-E3EC-A1F4DFD6A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3578A5C-CCE6-3DD2-C578-C0B3B8373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3C6C8D31-784D-23FB-1C1F-10BA4519E042}"/>
              </a:ext>
            </a:extLst>
          </p:cNvPr>
          <p:cNvPicPr>
            <a:picLocks noChangeAspect="1"/>
          </p:cNvPicPr>
          <p:nvPr/>
        </p:nvPicPr>
        <p:blipFill rotWithShape="1">
          <a:blip r:embed="rId3">
            <a:alphaModFix amt="84000"/>
          </a:blip>
          <a:srcRect t="15730"/>
          <a:stretch/>
        </p:blipFill>
        <p:spPr>
          <a:xfrm>
            <a:off x="0" y="6105"/>
            <a:ext cx="12191980" cy="6857990"/>
          </a:xfrm>
          <a:prstGeom prst="rect">
            <a:avLst/>
          </a:prstGeom>
        </p:spPr>
      </p:pic>
      <p:sp>
        <p:nvSpPr>
          <p:cNvPr id="28" name="Rectangle 27">
            <a:extLst>
              <a:ext uri="{FF2B5EF4-FFF2-40B4-BE49-F238E27FC236}">
                <a16:creationId xmlns:a16="http://schemas.microsoft.com/office/drawing/2014/main" id="{67F17DBB-E81B-9FEF-ACE4-32B9D7CEB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C281CF01-C9A4-B7C3-E4D8-51AD02287B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C679FCAC-B913-AD37-3DCD-66C8284F587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52959A86-D804-3C66-D1ED-8A5E01D00A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C8291E0-BC62-6E80-A7ED-894F36E3F6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439F9D4F-1942-DC13-D2C7-DD14058A7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0B030F3-E2B3-54B2-4B73-A619E21DA4A7}"/>
              </a:ext>
            </a:extLst>
          </p:cNvPr>
          <p:cNvSpPr txBox="1"/>
          <p:nvPr/>
        </p:nvSpPr>
        <p:spPr>
          <a:xfrm>
            <a:off x="353458" y="1339393"/>
            <a:ext cx="10456547" cy="5417830"/>
          </a:xfrm>
          <a:prstGeom prst="rect">
            <a:avLst/>
          </a:prstGeom>
          <a:noFill/>
        </p:spPr>
        <p:txBody>
          <a:bodyPr wrap="square">
            <a:spAutoFit/>
          </a:bodyPr>
          <a:lstStyle/>
          <a:p>
            <a:pPr marL="0" marR="0">
              <a:lnSpc>
                <a:spcPct val="107000"/>
              </a:lnSpc>
              <a:spcBef>
                <a:spcPts val="0"/>
              </a:spcBef>
              <a:spcAft>
                <a:spcPts val="800"/>
              </a:spcAft>
            </a:pPr>
            <a:r>
              <a:rPr lang="en-US" sz="1400" b="1" dirty="0">
                <a:effectLst/>
                <a:latin typeface="Humanist" panose="02000504030000020003" pitchFamily="2" charset="0"/>
                <a:ea typeface="Calibri" panose="020F0502020204030204" pitchFamily="34" charset="0"/>
                <a:cs typeface="Times New Roman" panose="02020603050405020304" pitchFamily="18" charset="0"/>
              </a:rPr>
              <a:t>Associations Between Time Spent Using Social Media and Internalizing and Externalizing Problems Among US Youth JAMA psychiatry (Chicago, Ill.), 2019-12, Vol.76 (12), p.1-9</a:t>
            </a:r>
          </a:p>
          <a:p>
            <a:pPr marL="0" marR="0">
              <a:lnSpc>
                <a:spcPct val="107000"/>
              </a:lnSpc>
              <a:spcBef>
                <a:spcPts val="0"/>
              </a:spcBef>
              <a:spcAft>
                <a:spcPts val="800"/>
              </a:spcAft>
            </a:pPr>
            <a:r>
              <a:rPr lang="en-US" sz="1400" b="1" dirty="0">
                <a:effectLst/>
                <a:latin typeface="Humanist" panose="02000504030000020003" pitchFamily="2" charset="0"/>
                <a:ea typeface="Calibri" panose="020F0502020204030204" pitchFamily="34" charset="0"/>
                <a:cs typeface="Times New Roman" panose="02020603050405020304" pitchFamily="18" charset="0"/>
              </a:rPr>
              <a:t>Elsevier Connect:-Addiction to modern technology: what the science says</a:t>
            </a:r>
          </a:p>
          <a:p>
            <a:pPr marL="0" marR="0">
              <a:lnSpc>
                <a:spcPct val="107000"/>
              </a:lnSpc>
              <a:spcBef>
                <a:spcPts val="0"/>
              </a:spcBef>
              <a:spcAft>
                <a:spcPts val="800"/>
              </a:spcAft>
            </a:pPr>
            <a:r>
              <a:rPr lang="en-US" sz="1400" b="1" dirty="0">
                <a:effectLst/>
                <a:latin typeface="Humanist" panose="02000504030000020003" pitchFamily="2" charset="0"/>
                <a:ea typeface="Calibri" panose="020F0502020204030204" pitchFamily="34" charset="0"/>
                <a:cs typeface="Times New Roman" panose="02020603050405020304" pitchFamily="18" charset="0"/>
              </a:rPr>
              <a:t>Kaiser Family Foundation- cdc.gov</a:t>
            </a:r>
          </a:p>
          <a:p>
            <a:pPr marL="0" marR="0">
              <a:lnSpc>
                <a:spcPct val="107000"/>
              </a:lnSpc>
              <a:spcBef>
                <a:spcPts val="0"/>
              </a:spcBef>
              <a:spcAft>
                <a:spcPts val="800"/>
              </a:spcAft>
            </a:pPr>
            <a:r>
              <a:rPr lang="en-US" sz="1400" b="1" dirty="0">
                <a:effectLst/>
                <a:latin typeface="Humanist" panose="02000504030000020003" pitchFamily="2" charset="0"/>
                <a:ea typeface="Calibri" panose="020F0502020204030204" pitchFamily="34" charset="0"/>
                <a:cs typeface="Times New Roman" panose="02020603050405020304" pitchFamily="18" charset="0"/>
              </a:rPr>
              <a:t>Phantom vibrations among undergraduates: Prevalence and associated psychological characteristics. </a:t>
            </a:r>
            <a:r>
              <a:rPr lang="nl-NL" sz="1400" b="1" dirty="0">
                <a:effectLst/>
                <a:latin typeface="Humanist" panose="02000504030000020003" pitchFamily="2" charset="0"/>
                <a:ea typeface="Calibri" panose="020F0502020204030204" pitchFamily="34" charset="0"/>
                <a:cs typeface="Times New Roman" panose="02020603050405020304" pitchFamily="18" charset="0"/>
              </a:rPr>
              <a:t>Computers in human behavior, 2012-07, Vol.28 (4), p.1490-1496</a:t>
            </a:r>
          </a:p>
          <a:p>
            <a:pPr marL="0" marR="0">
              <a:lnSpc>
                <a:spcPct val="107000"/>
              </a:lnSpc>
              <a:spcBef>
                <a:spcPts val="0"/>
              </a:spcBef>
              <a:spcAft>
                <a:spcPts val="800"/>
              </a:spcAft>
            </a:pPr>
            <a:r>
              <a:rPr lang="en-US" sz="1400" b="1" dirty="0">
                <a:effectLst/>
                <a:latin typeface="Humanist" panose="02000504030000020003" pitchFamily="2" charset="0"/>
                <a:ea typeface="Calibri" panose="020F0502020204030204" pitchFamily="34" charset="0"/>
                <a:cs typeface="Times New Roman" panose="02020603050405020304" pitchFamily="18" charset="0"/>
              </a:rPr>
              <a:t>Problematic smartphone use and relations with negative affect, fear of missing out, and fear of negative and positive evaluation. Psychiatry research, 2018-04, Vol.262, p.618-623</a:t>
            </a:r>
          </a:p>
          <a:p>
            <a:pPr marL="0" marR="0">
              <a:lnSpc>
                <a:spcPct val="107000"/>
              </a:lnSpc>
              <a:spcBef>
                <a:spcPts val="0"/>
              </a:spcBef>
              <a:spcAft>
                <a:spcPts val="800"/>
              </a:spcAft>
            </a:pPr>
            <a:r>
              <a:rPr lang="en-US" sz="1400" b="1" dirty="0">
                <a:effectLst/>
                <a:latin typeface="Humanist" panose="02000504030000020003" pitchFamily="2" charset="0"/>
                <a:ea typeface="Calibri" panose="020F0502020204030204" pitchFamily="34" charset="0"/>
                <a:cs typeface="Times New Roman" panose="02020603050405020304" pitchFamily="18" charset="0"/>
              </a:rPr>
              <a:t>Durability of Abstinence After Completing a Comprehensive Digital Smoking Cessation Program Incorporating a Mobile App, Breath Sensor, and Coaching: Cohort Study (J Med Internet Res 2021;23(2):e25578)</a:t>
            </a:r>
          </a:p>
          <a:p>
            <a:pPr marL="0" marR="0">
              <a:lnSpc>
                <a:spcPct val="107000"/>
              </a:lnSpc>
              <a:spcBef>
                <a:spcPts val="0"/>
              </a:spcBef>
              <a:spcAft>
                <a:spcPts val="800"/>
              </a:spcAft>
            </a:pPr>
            <a:r>
              <a:rPr lang="en-US" sz="1400" b="1" dirty="0">
                <a:effectLst/>
                <a:latin typeface="Humanist" panose="02000504030000020003" pitchFamily="2" charset="0"/>
                <a:ea typeface="Calibri" panose="020F0502020204030204" pitchFamily="34" charset="0"/>
                <a:cs typeface="Times New Roman" panose="02020603050405020304" pitchFamily="18" charset="0"/>
              </a:rPr>
              <a:t>Fulton F. Velez, Sam Colman, Laura Kauffman, Charles </a:t>
            </a:r>
            <a:r>
              <a:rPr lang="en-US" sz="1400" b="1" dirty="0" err="1">
                <a:effectLst/>
                <a:latin typeface="Humanist" panose="02000504030000020003" pitchFamily="2" charset="0"/>
                <a:ea typeface="Calibri" panose="020F0502020204030204" pitchFamily="34" charset="0"/>
                <a:cs typeface="Times New Roman" panose="02020603050405020304" pitchFamily="18" charset="0"/>
              </a:rPr>
              <a:t>Ruetsch</a:t>
            </a:r>
            <a:r>
              <a:rPr lang="en-US" sz="1400" b="1" dirty="0">
                <a:effectLst/>
                <a:latin typeface="Humanist" panose="02000504030000020003" pitchFamily="2" charset="0"/>
                <a:ea typeface="Calibri" panose="020F0502020204030204" pitchFamily="34" charset="0"/>
                <a:cs typeface="Times New Roman" panose="02020603050405020304" pitchFamily="18" charset="0"/>
              </a:rPr>
              <a:t> &amp;</a:t>
            </a:r>
            <a:r>
              <a:rPr lang="en-US" sz="1400" b="1" dirty="0">
                <a:latin typeface="Humanist" panose="02000504030000020003" pitchFamily="2" charset="0"/>
                <a:ea typeface="Calibri" panose="020F0502020204030204" pitchFamily="34" charset="0"/>
                <a:cs typeface="Times New Roman" panose="02020603050405020304" pitchFamily="18" charset="0"/>
              </a:rPr>
              <a:t> </a:t>
            </a:r>
            <a:r>
              <a:rPr lang="en-US" sz="1400" b="1" dirty="0">
                <a:effectLst/>
                <a:latin typeface="Humanist" panose="02000504030000020003" pitchFamily="2" charset="0"/>
                <a:ea typeface="Calibri" panose="020F0502020204030204" pitchFamily="34" charset="0"/>
                <a:cs typeface="Times New Roman" panose="02020603050405020304" pitchFamily="18" charset="0"/>
              </a:rPr>
              <a:t>Kathryn </a:t>
            </a:r>
            <a:r>
              <a:rPr lang="en-US" sz="1400" b="1" dirty="0" err="1">
                <a:effectLst/>
                <a:latin typeface="Humanist" panose="02000504030000020003" pitchFamily="2" charset="0"/>
                <a:ea typeface="Calibri" panose="020F0502020204030204" pitchFamily="34" charset="0"/>
                <a:cs typeface="Times New Roman" panose="02020603050405020304" pitchFamily="18" charset="0"/>
              </a:rPr>
              <a:t>Anastassopoulos</a:t>
            </a:r>
            <a:r>
              <a:rPr lang="en-US" sz="1400" b="1" dirty="0">
                <a:effectLst/>
                <a:latin typeface="Humanist" panose="02000504030000020003" pitchFamily="2" charset="0"/>
                <a:ea typeface="Calibri" panose="020F0502020204030204" pitchFamily="34" charset="0"/>
                <a:cs typeface="Times New Roman" panose="02020603050405020304" pitchFamily="18" charset="0"/>
              </a:rPr>
              <a:t> (2021) Real-world reduction in healthcare resource utilization following treatment of opioid use disorder with </a:t>
            </a:r>
            <a:r>
              <a:rPr lang="en-US" sz="1400" b="1" dirty="0" err="1">
                <a:effectLst/>
                <a:latin typeface="Humanist" panose="02000504030000020003" pitchFamily="2" charset="0"/>
                <a:ea typeface="Calibri" panose="020F0502020204030204" pitchFamily="34" charset="0"/>
                <a:cs typeface="Times New Roman" panose="02020603050405020304" pitchFamily="18" charset="0"/>
              </a:rPr>
              <a:t>reSET</a:t>
            </a:r>
            <a:r>
              <a:rPr lang="en-US" sz="1400" b="1" dirty="0">
                <a:effectLst/>
                <a:latin typeface="Humanist" panose="02000504030000020003" pitchFamily="2" charset="0"/>
                <a:ea typeface="Calibri" panose="020F0502020204030204" pitchFamily="34" charset="0"/>
                <a:cs typeface="Times New Roman" panose="02020603050405020304" pitchFamily="18" charset="0"/>
              </a:rPr>
              <a:t>-O, a novel prescription digital therapeutic, Expert Review of Pharmacoeconomics &amp; Outcomes Research, 21:1, 69-76, DOI:10.1080/14737167.2021.1840357</a:t>
            </a:r>
          </a:p>
          <a:p>
            <a:r>
              <a:rPr lang="en-US" sz="1400" b="1" i="0" u="none" strike="noStrike" baseline="0" dirty="0">
                <a:solidFill>
                  <a:srgbClr val="000000"/>
                </a:solidFill>
                <a:latin typeface="Humanist" panose="02000504030000020003" pitchFamily="2" charset="0"/>
              </a:rPr>
              <a:t>Emerging experience with selected new categories in the ICD-11: complex PTSD, prolonged grief disorder, gaming disorder, and compulsive sexual </a:t>
            </a:r>
            <a:r>
              <a:rPr lang="en-US" sz="1400" b="1" i="0" u="none" strike="noStrike" baseline="0" dirty="0" err="1">
                <a:solidFill>
                  <a:srgbClr val="000000"/>
                </a:solidFill>
                <a:latin typeface="Humanist" panose="02000504030000020003" pitchFamily="2" charset="0"/>
              </a:rPr>
              <a:t>behaviour</a:t>
            </a:r>
            <a:r>
              <a:rPr lang="en-US" sz="1400" b="1" i="0" u="none" strike="noStrike" baseline="0" dirty="0">
                <a:solidFill>
                  <a:srgbClr val="000000"/>
                </a:solidFill>
                <a:latin typeface="Humanist" panose="02000504030000020003" pitchFamily="2" charset="0"/>
              </a:rPr>
              <a:t> disorder, (World Psychiatry 2022;21:189–213)</a:t>
            </a:r>
            <a:endParaRPr lang="en-US" sz="1400" b="0" i="0" u="none" strike="noStrike" baseline="0" dirty="0">
              <a:solidFill>
                <a:srgbClr val="000000"/>
              </a:solidFill>
              <a:latin typeface="Humanist" panose="02000504030000020003" pitchFamily="2" charset="0"/>
            </a:endParaRPr>
          </a:p>
          <a:p>
            <a:endParaRPr lang="en-US" sz="1400" dirty="0">
              <a:solidFill>
                <a:srgbClr val="000000"/>
              </a:solidFill>
              <a:effectLst/>
              <a:latin typeface="Humanist" panose="02000504030000020003" pitchFamily="2" charset="0"/>
              <a:ea typeface="Calibri" panose="020F0502020204030204" pitchFamily="34" charset="0"/>
              <a:cs typeface="Times New Roman" panose="02020603050405020304" pitchFamily="18" charset="0"/>
            </a:endParaRPr>
          </a:p>
          <a:p>
            <a:r>
              <a:rPr lang="en-US" sz="1400" b="1" dirty="0">
                <a:effectLst/>
                <a:latin typeface="Humanist" panose="02000504030000020003" pitchFamily="2" charset="0"/>
                <a:ea typeface="Calibri" panose="020F0502020204030204" pitchFamily="34" charset="0"/>
                <a:cs typeface="Times New Roman" panose="02020603050405020304" pitchFamily="18" charset="0"/>
              </a:rPr>
              <a:t>Technology and Mental Health: State of the Art for Assessment and Treatment </a:t>
            </a:r>
            <a:r>
              <a:rPr lang="pl-PL" sz="1400" b="1" dirty="0">
                <a:effectLst/>
                <a:latin typeface="Humanist" panose="02000504030000020003" pitchFamily="2" charset="0"/>
                <a:ea typeface="Calibri" panose="020F0502020204030204" pitchFamily="34" charset="0"/>
                <a:cs typeface="Times New Roman" panose="02020603050405020304" pitchFamily="18" charset="0"/>
              </a:rPr>
              <a:t>Am J Psychiatry 2022; 179:897–914; doi: 10.1176/appi.ajp.21121254</a:t>
            </a:r>
            <a:endParaRPr lang="en-US" sz="1400" b="1" dirty="0">
              <a:effectLst/>
              <a:latin typeface="Humanist" panose="02000504030000020003" pitchFamily="2" charset="0"/>
              <a:ea typeface="Calibri" panose="020F0502020204030204" pitchFamily="34" charset="0"/>
              <a:cs typeface="Times New Roman" panose="02020603050405020304" pitchFamily="18" charset="0"/>
            </a:endParaRPr>
          </a:p>
          <a:p>
            <a:endParaRPr lang="en-US" sz="1400" b="1" dirty="0">
              <a:effectLst/>
              <a:latin typeface="Humanist" panose="02000504030000020003" pitchFamily="2" charset="0"/>
              <a:ea typeface="Calibri" panose="020F0502020204030204" pitchFamily="34" charset="0"/>
              <a:cs typeface="Times New Roman" panose="02020603050405020304" pitchFamily="18" charset="0"/>
            </a:endParaRPr>
          </a:p>
          <a:p>
            <a:r>
              <a:rPr lang="en-US" sz="1400" b="1" dirty="0">
                <a:effectLst/>
                <a:latin typeface="Humanist" panose="02000504030000020003" pitchFamily="2" charset="0"/>
                <a:ea typeface="Calibri" panose="020F0502020204030204" pitchFamily="34" charset="0"/>
                <a:cs typeface="Times New Roman" panose="02020603050405020304" pitchFamily="18" charset="0"/>
              </a:rPr>
              <a:t>How AI Can Improve Healthcare Delivery with </a:t>
            </a:r>
            <a:r>
              <a:rPr lang="en-US" sz="1400" b="1" dirty="0" err="1">
                <a:effectLst/>
                <a:latin typeface="Humanist" panose="02000504030000020003" pitchFamily="2" charset="0"/>
                <a:ea typeface="Calibri" panose="020F0502020204030204" pitchFamily="34" charset="0"/>
                <a:cs typeface="Times New Roman" panose="02020603050405020304" pitchFamily="18" charset="0"/>
              </a:rPr>
              <a:t>Mozzi</a:t>
            </a:r>
            <a:r>
              <a:rPr lang="en-US" sz="1400" b="1" dirty="0">
                <a:effectLst/>
                <a:latin typeface="Humanist" panose="02000504030000020003" pitchFamily="2" charset="0"/>
                <a:ea typeface="Calibri" panose="020F0502020204030204" pitchFamily="34" charset="0"/>
                <a:cs typeface="Times New Roman" panose="02020603050405020304" pitchFamily="18" charset="0"/>
              </a:rPr>
              <a:t> Etemadi, MD, PhD, Northwestern Medicine</a:t>
            </a:r>
          </a:p>
        </p:txBody>
      </p:sp>
      <p:sp>
        <p:nvSpPr>
          <p:cNvPr id="11" name="TextBox 10">
            <a:extLst>
              <a:ext uri="{FF2B5EF4-FFF2-40B4-BE49-F238E27FC236}">
                <a16:creationId xmlns:a16="http://schemas.microsoft.com/office/drawing/2014/main" id="{F5264C03-75C2-0E6D-B66C-481C530D555C}"/>
              </a:ext>
            </a:extLst>
          </p:cNvPr>
          <p:cNvSpPr txBox="1"/>
          <p:nvPr/>
        </p:nvSpPr>
        <p:spPr>
          <a:xfrm>
            <a:off x="1813215" y="745004"/>
            <a:ext cx="8208239" cy="553998"/>
          </a:xfrm>
          <a:prstGeom prst="rect">
            <a:avLst/>
          </a:prstGeom>
          <a:noFill/>
        </p:spPr>
        <p:txBody>
          <a:bodyPr wrap="square">
            <a:spAutoFit/>
          </a:bodyPr>
          <a:lstStyle/>
          <a:p>
            <a:r>
              <a:rPr kumimoji="0" lang="en-US" sz="3000" b="1" i="0" u="none" strike="noStrike" kern="1200" cap="all" spc="0" normalizeH="0" baseline="0" noProof="0" dirty="0">
                <a:ln>
                  <a:noFill/>
                </a:ln>
                <a:effectLst/>
                <a:uLnTx/>
                <a:uFillTx/>
                <a:latin typeface="Century Gothic"/>
                <a:ea typeface="+mj-ea"/>
                <a:cs typeface="+mj-cs"/>
              </a:rPr>
              <a:t>References</a:t>
            </a:r>
            <a:endParaRPr lang="en-US" sz="3000" b="1" dirty="0"/>
          </a:p>
        </p:txBody>
      </p:sp>
    </p:spTree>
    <p:extLst>
      <p:ext uri="{BB962C8B-B14F-4D97-AF65-F5344CB8AC3E}">
        <p14:creationId xmlns:p14="http://schemas.microsoft.com/office/powerpoint/2010/main" val="2890920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CCFCDED-0245-4210-CF10-2675D186DAE3}"/>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DC84247-6337-F6C6-E3EC-A1F4DFD6A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3578A5C-CCE6-3DD2-C578-C0B3B8373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3C6C8D31-784D-23FB-1C1F-10BA4519E042}"/>
              </a:ext>
            </a:extLst>
          </p:cNvPr>
          <p:cNvPicPr>
            <a:picLocks noChangeAspect="1"/>
          </p:cNvPicPr>
          <p:nvPr/>
        </p:nvPicPr>
        <p:blipFill rotWithShape="1">
          <a:blip r:embed="rId3">
            <a:alphaModFix amt="84000"/>
          </a:blip>
          <a:srcRect t="15730"/>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67F17DBB-E81B-9FEF-ACE4-32B9D7CEB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C281CF01-C9A4-B7C3-E4D8-51AD02287B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C679FCAC-B913-AD37-3DCD-66C8284F587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52959A86-D804-3C66-D1ED-8A5E01D00A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C8291E0-BC62-6E80-A7ED-894F36E3F6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439F9D4F-1942-DC13-D2C7-DD14058A7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0B030F3-E2B3-54B2-4B73-A619E21DA4A7}"/>
              </a:ext>
            </a:extLst>
          </p:cNvPr>
          <p:cNvSpPr txBox="1"/>
          <p:nvPr/>
        </p:nvSpPr>
        <p:spPr>
          <a:xfrm>
            <a:off x="3333946" y="2391909"/>
            <a:ext cx="5524108" cy="554126"/>
          </a:xfrm>
          <a:prstGeom prst="rect">
            <a:avLst/>
          </a:prstGeom>
          <a:noFill/>
        </p:spPr>
        <p:txBody>
          <a:bodyPr wrap="square">
            <a:spAutoFit/>
          </a:bodyPr>
          <a:lstStyle/>
          <a:p>
            <a:pPr marL="0" marR="0">
              <a:lnSpc>
                <a:spcPct val="107000"/>
              </a:lnSpc>
              <a:spcBef>
                <a:spcPts val="0"/>
              </a:spcBef>
              <a:spcAft>
                <a:spcPts val="800"/>
              </a:spcAft>
            </a:pPr>
            <a:r>
              <a:rPr lang="en-US" sz="3000" b="1" dirty="0">
                <a:effectLst/>
                <a:latin typeface="Humanist" panose="02000504030000020003" pitchFamily="2" charset="0"/>
                <a:ea typeface="Calibri" panose="020F0502020204030204" pitchFamily="34" charset="0"/>
                <a:cs typeface="Times New Roman" panose="02020603050405020304" pitchFamily="18" charset="0"/>
              </a:rPr>
              <a:t>ajohn@windroserecovery.com</a:t>
            </a:r>
          </a:p>
        </p:txBody>
      </p:sp>
      <p:sp>
        <p:nvSpPr>
          <p:cNvPr id="11" name="TextBox 10">
            <a:extLst>
              <a:ext uri="{FF2B5EF4-FFF2-40B4-BE49-F238E27FC236}">
                <a16:creationId xmlns:a16="http://schemas.microsoft.com/office/drawing/2014/main" id="{F5264C03-75C2-0E6D-B66C-481C530D555C}"/>
              </a:ext>
            </a:extLst>
          </p:cNvPr>
          <p:cNvSpPr txBox="1"/>
          <p:nvPr/>
        </p:nvSpPr>
        <p:spPr>
          <a:xfrm>
            <a:off x="1817691" y="754271"/>
            <a:ext cx="8208239" cy="707886"/>
          </a:xfrm>
          <a:prstGeom prst="rect">
            <a:avLst/>
          </a:prstGeom>
          <a:noFill/>
        </p:spPr>
        <p:txBody>
          <a:bodyPr wrap="square">
            <a:spAutoFit/>
          </a:bodyPr>
          <a:lstStyle/>
          <a:p>
            <a:pPr algn="ctr"/>
            <a:r>
              <a:rPr kumimoji="0" lang="en-US" sz="4000" b="1" i="0" u="none" strike="noStrike" kern="1200" cap="all" spc="0" normalizeH="0" baseline="0" noProof="0" dirty="0">
                <a:ln>
                  <a:noFill/>
                </a:ln>
                <a:effectLst/>
                <a:uLnTx/>
                <a:uFillTx/>
                <a:latin typeface="Humanist" panose="02000504030000020003" pitchFamily="2" charset="0"/>
                <a:ea typeface="+mj-ea"/>
                <a:cs typeface="+mj-cs"/>
              </a:rPr>
              <a:t>Thank You</a:t>
            </a:r>
            <a:endParaRPr lang="en-US" sz="4000" b="1" dirty="0">
              <a:latin typeface="Humanist" panose="02000504030000020003" pitchFamily="2" charset="0"/>
            </a:endParaRPr>
          </a:p>
        </p:txBody>
      </p:sp>
    </p:spTree>
    <p:extLst>
      <p:ext uri="{BB962C8B-B14F-4D97-AF65-F5344CB8AC3E}">
        <p14:creationId xmlns:p14="http://schemas.microsoft.com/office/powerpoint/2010/main" val="611453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5ECCDF4-68BF-4317-9351-AA54FC3E4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EAF34AB-AE16-45B5-ABC1-801F0622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6265792E-D0F9-722B-4E32-510DFA552373}"/>
              </a:ext>
            </a:extLst>
          </p:cNvPr>
          <p:cNvPicPr>
            <a:picLocks noChangeAspect="1"/>
          </p:cNvPicPr>
          <p:nvPr/>
        </p:nvPicPr>
        <p:blipFill rotWithShape="1">
          <a:blip r:embed="rId3">
            <a:alphaModFix amt="84000"/>
          </a:blip>
          <a:srcRect t="15730"/>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7B20F68C-33F0-439B-8625-CDC2BA676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936874C3-9DE1-4DA7-9A95-46D3B54C9E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9B9FB324-F0AC-4E44-8E8B-4498E99E0A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7E96AAC4-72D1-40B5-A0B9-477E8E790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AF58BF-BABE-4A68-9708-802D20DA80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4EB0E3F4-099C-4AEF-89AE-497455624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2D2C407-A969-5FF5-3276-DF0C1AD0FB34}"/>
              </a:ext>
            </a:extLst>
          </p:cNvPr>
          <p:cNvSpPr txBox="1"/>
          <p:nvPr/>
        </p:nvSpPr>
        <p:spPr>
          <a:xfrm>
            <a:off x="1339274" y="673602"/>
            <a:ext cx="9929090" cy="530851"/>
          </a:xfrm>
          <a:prstGeom prst="rect">
            <a:avLst/>
          </a:prstGeom>
          <a:noFill/>
        </p:spPr>
        <p:txBody>
          <a:bodyPr wrap="square">
            <a:spAutoFit/>
          </a:bodyPr>
          <a:lstStyle/>
          <a:p>
            <a:pPr marL="0" marR="0">
              <a:lnSpc>
                <a:spcPct val="107000"/>
              </a:lnSpc>
              <a:spcBef>
                <a:spcPts val="0"/>
              </a:spcBef>
              <a:spcAft>
                <a:spcPts val="800"/>
              </a:spcAft>
            </a:pPr>
            <a:r>
              <a:rPr lang="en-US" sz="2800" b="1" kern="100" dirty="0">
                <a:effectLst/>
                <a:latin typeface="Humanist" panose="02000504030000020003" pitchFamily="2" charset="0"/>
                <a:ea typeface="Calibri" panose="020F0502020204030204" pitchFamily="34" charset="0"/>
                <a:cs typeface="Times New Roman" panose="02020603050405020304" pitchFamily="18" charset="0"/>
              </a:rPr>
              <a:t>Learning Objectives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6" name="Content Placeholder 1">
            <a:extLst>
              <a:ext uri="{FF2B5EF4-FFF2-40B4-BE49-F238E27FC236}">
                <a16:creationId xmlns:a16="http://schemas.microsoft.com/office/drawing/2014/main" id="{10566574-3C2B-AB1E-068B-3CCDC7140232}"/>
              </a:ext>
            </a:extLst>
          </p:cNvPr>
          <p:cNvGraphicFramePr>
            <a:graphicFrameLocks/>
          </p:cNvGraphicFramePr>
          <p:nvPr>
            <p:extLst>
              <p:ext uri="{D42A27DB-BD31-4B8C-83A1-F6EECF244321}">
                <p14:modId xmlns:p14="http://schemas.microsoft.com/office/powerpoint/2010/main" val="817138708"/>
              </p:ext>
            </p:extLst>
          </p:nvPr>
        </p:nvGraphicFramePr>
        <p:xfrm>
          <a:off x="545910" y="2055226"/>
          <a:ext cx="8310707" cy="4190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45078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5ECCDF4-68BF-4317-9351-AA54FC3E4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EAF34AB-AE16-45B5-ABC1-801F0622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6265792E-D0F9-722B-4E32-510DFA552373}"/>
              </a:ext>
            </a:extLst>
          </p:cNvPr>
          <p:cNvPicPr>
            <a:picLocks noChangeAspect="1"/>
          </p:cNvPicPr>
          <p:nvPr/>
        </p:nvPicPr>
        <p:blipFill rotWithShape="1">
          <a:blip r:embed="rId3">
            <a:alphaModFix amt="84000"/>
          </a:blip>
          <a:srcRect t="15730"/>
          <a:stretch/>
        </p:blipFill>
        <p:spPr>
          <a:xfrm>
            <a:off x="20" y="-6615"/>
            <a:ext cx="12203758" cy="6864615"/>
          </a:xfrm>
          <a:prstGeom prst="rect">
            <a:avLst/>
          </a:prstGeom>
        </p:spPr>
      </p:pic>
      <p:sp>
        <p:nvSpPr>
          <p:cNvPr id="28" name="Rectangle 27">
            <a:extLst>
              <a:ext uri="{FF2B5EF4-FFF2-40B4-BE49-F238E27FC236}">
                <a16:creationId xmlns:a16="http://schemas.microsoft.com/office/drawing/2014/main" id="{7B20F68C-33F0-439B-8625-CDC2BA676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936874C3-9DE1-4DA7-9A95-46D3B54C9E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9B9FB324-F0AC-4E44-8E8B-4498E99E0A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7E96AAC4-72D1-40B5-A0B9-477E8E790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AF58BF-BABE-4A68-9708-802D20DA80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4EB0E3F4-099C-4AEF-89AE-497455624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3F55AAAF-0585-59F7-4243-87AFFBE8D1AC}"/>
              </a:ext>
            </a:extLst>
          </p:cNvPr>
          <p:cNvSpPr txBox="1"/>
          <p:nvPr/>
        </p:nvSpPr>
        <p:spPr>
          <a:xfrm>
            <a:off x="877456" y="1309110"/>
            <a:ext cx="5005760" cy="5002652"/>
          </a:xfrm>
          <a:prstGeom prst="rect">
            <a:avLst/>
          </a:prstGeom>
          <a:noFill/>
        </p:spPr>
        <p:txBody>
          <a:bodyPr wrap="square">
            <a:spAutoFit/>
          </a:bodyPr>
          <a:lstStyle/>
          <a:p>
            <a:pPr marL="0" marR="0">
              <a:lnSpc>
                <a:spcPct val="107000"/>
              </a:lnSpc>
              <a:spcBef>
                <a:spcPts val="0"/>
              </a:spcBef>
              <a:spcAft>
                <a:spcPts val="800"/>
              </a:spcAft>
            </a:pPr>
            <a:r>
              <a:rPr lang="en-US" sz="3200" b="1" kern="100" dirty="0">
                <a:latin typeface="Humanist" panose="02000504030000020003" pitchFamily="2" charset="0"/>
                <a:ea typeface="Calibri" panose="020F0502020204030204" pitchFamily="34" charset="0"/>
                <a:cs typeface="Times New Roman" panose="02020603050405020304" pitchFamily="18" charset="0"/>
              </a:rPr>
              <a:t>Smartphones are Ubiquitous</a:t>
            </a:r>
          </a:p>
          <a:p>
            <a:pPr marL="0" marR="0">
              <a:lnSpc>
                <a:spcPct val="107000"/>
              </a:lnSpc>
              <a:spcBef>
                <a:spcPts val="0"/>
              </a:spcBef>
              <a:spcAft>
                <a:spcPts val="800"/>
              </a:spcAft>
            </a:pPr>
            <a:endParaRPr lang="en-US" sz="3200" b="1" kern="100" dirty="0">
              <a:latin typeface="Humanist" panose="020005040300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b="1" kern="100" dirty="0">
              <a:latin typeface="Humanist" panose="020005040300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b="1" kern="100" dirty="0">
                <a:latin typeface="Humanist" panose="02000504030000020003" pitchFamily="2" charset="0"/>
                <a:ea typeface="Calibri" panose="020F0502020204030204" pitchFamily="34" charset="0"/>
                <a:cs typeface="Times New Roman" panose="02020603050405020304" pitchFamily="18" charset="0"/>
              </a:rPr>
              <a:t>Constant interruptions</a:t>
            </a:r>
          </a:p>
          <a:p>
            <a:pPr marL="0" marR="0">
              <a:lnSpc>
                <a:spcPct val="107000"/>
              </a:lnSpc>
              <a:spcBef>
                <a:spcPts val="0"/>
              </a:spcBef>
              <a:spcAft>
                <a:spcPts val="800"/>
              </a:spcAft>
            </a:pPr>
            <a:endParaRPr lang="en-US" sz="3200" b="1" kern="100" dirty="0">
              <a:latin typeface="Humanist" panose="020005040300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b="1" kern="100" dirty="0">
              <a:latin typeface="Humanist" panose="020005040300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b="1" kern="100" dirty="0">
                <a:latin typeface="Humanist" panose="02000504030000020003" pitchFamily="2" charset="0"/>
                <a:ea typeface="Calibri" panose="020F0502020204030204" pitchFamily="34" charset="0"/>
                <a:cs typeface="Times New Roman" panose="02020603050405020304" pitchFamily="18" charset="0"/>
              </a:rPr>
              <a:t>Making life easier?</a:t>
            </a:r>
          </a:p>
          <a:p>
            <a:pPr marL="0" marR="0">
              <a:lnSpc>
                <a:spcPct val="107000"/>
              </a:lnSpc>
              <a:spcBef>
                <a:spcPts val="0"/>
              </a:spcBef>
              <a:spcAft>
                <a:spcPts val="80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32" name="Picture 8" descr="worried guy lying in bed staring at his phone">
            <a:extLst>
              <a:ext uri="{FF2B5EF4-FFF2-40B4-BE49-F238E27FC236}">
                <a16:creationId xmlns:a16="http://schemas.microsoft.com/office/drawing/2014/main" id="{5B842B00-81D9-7A9D-AB8A-48C394697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785" y="-6625"/>
            <a:ext cx="5894993" cy="686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860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F34ADE00-9374-4E57-A289-EADACB1CD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23B07AB4-E77C-4A3C-9AD0-6A6CAF1A5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14550"/>
            <a:ext cx="8096251" cy="4743450"/>
          </a:xfrm>
          <a:custGeom>
            <a:avLst/>
            <a:gdLst>
              <a:gd name="connsiteX0" fmla="*/ 6986774 w 7058542"/>
              <a:gd name="connsiteY0" fmla="*/ 0 h 4111604"/>
              <a:gd name="connsiteX1" fmla="*/ 7058542 w 7058542"/>
              <a:gd name="connsiteY1" fmla="*/ 4111604 h 4111604"/>
              <a:gd name="connsiteX2" fmla="*/ 0 w 7058542"/>
              <a:gd name="connsiteY2" fmla="*/ 4111604 h 4111604"/>
              <a:gd name="connsiteX3" fmla="*/ 0 w 7058542"/>
              <a:gd name="connsiteY3" fmla="*/ 121955 h 4111604"/>
            </a:gdLst>
            <a:ahLst/>
            <a:cxnLst>
              <a:cxn ang="0">
                <a:pos x="connsiteX0" y="connsiteY0"/>
              </a:cxn>
              <a:cxn ang="0">
                <a:pos x="connsiteX1" y="connsiteY1"/>
              </a:cxn>
              <a:cxn ang="0">
                <a:pos x="connsiteX2" y="connsiteY2"/>
              </a:cxn>
              <a:cxn ang="0">
                <a:pos x="connsiteX3" y="connsiteY3"/>
              </a:cxn>
            </a:cxnLst>
            <a:rect l="l" t="t" r="r" b="b"/>
            <a:pathLst>
              <a:path w="7058542" h="4111604">
                <a:moveTo>
                  <a:pt x="6986774" y="0"/>
                </a:moveTo>
                <a:lnTo>
                  <a:pt x="7058542" y="4111604"/>
                </a:lnTo>
                <a:lnTo>
                  <a:pt x="0" y="4111604"/>
                </a:lnTo>
                <a:lnTo>
                  <a:pt x="0" y="121955"/>
                </a:lnTo>
                <a:close/>
              </a:path>
            </a:pathLst>
          </a:custGeom>
          <a:solidFill>
            <a:schemeClr val="tx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35352D0-55C1-4623-A8DE-C43411900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213850"/>
            <a:ext cx="7976771" cy="4644152"/>
          </a:xfrm>
          <a:custGeom>
            <a:avLst/>
            <a:gdLst>
              <a:gd name="connsiteX0" fmla="*/ 5816729 w 6914234"/>
              <a:gd name="connsiteY0" fmla="*/ 0 h 4025533"/>
              <a:gd name="connsiteX1" fmla="*/ 5860190 w 6914234"/>
              <a:gd name="connsiteY1" fmla="*/ 481 h 4025533"/>
              <a:gd name="connsiteX2" fmla="*/ 5924914 w 6914234"/>
              <a:gd name="connsiteY2" fmla="*/ 5756 h 4025533"/>
              <a:gd name="connsiteX3" fmla="*/ 5992224 w 6914234"/>
              <a:gd name="connsiteY3" fmla="*/ 19436 h 4025533"/>
              <a:gd name="connsiteX4" fmla="*/ 6031040 w 6914234"/>
              <a:gd name="connsiteY4" fmla="*/ 24790 h 4025533"/>
              <a:gd name="connsiteX5" fmla="*/ 6058091 w 6914234"/>
              <a:gd name="connsiteY5" fmla="*/ 31254 h 4025533"/>
              <a:gd name="connsiteX6" fmla="*/ 6133359 w 6914234"/>
              <a:gd name="connsiteY6" fmla="*/ 33891 h 4025533"/>
              <a:gd name="connsiteX7" fmla="*/ 6260802 w 6914234"/>
              <a:gd name="connsiteY7" fmla="*/ 32486 h 4025533"/>
              <a:gd name="connsiteX8" fmla="*/ 6291878 w 6914234"/>
              <a:gd name="connsiteY8" fmla="*/ 35505 h 4025533"/>
              <a:gd name="connsiteX9" fmla="*/ 6304923 w 6914234"/>
              <a:gd name="connsiteY9" fmla="*/ 38823 h 4025533"/>
              <a:gd name="connsiteX10" fmla="*/ 6812301 w 6914234"/>
              <a:gd name="connsiteY10" fmla="*/ 29967 h 4025533"/>
              <a:gd name="connsiteX11" fmla="*/ 6812335 w 6914234"/>
              <a:gd name="connsiteY11" fmla="*/ 31933 h 4025533"/>
              <a:gd name="connsiteX12" fmla="*/ 6835198 w 6914234"/>
              <a:gd name="connsiteY12" fmla="*/ 40974 h 4025533"/>
              <a:gd name="connsiteX13" fmla="*/ 6845116 w 6914234"/>
              <a:gd name="connsiteY13" fmla="*/ 63696 h 4025533"/>
              <a:gd name="connsiteX14" fmla="*/ 6891276 w 6914234"/>
              <a:gd name="connsiteY14" fmla="*/ 2708200 h 4025533"/>
              <a:gd name="connsiteX15" fmla="*/ 6887411 w 6914234"/>
              <a:gd name="connsiteY15" fmla="*/ 2716069 h 4025533"/>
              <a:gd name="connsiteX16" fmla="*/ 6891543 w 6914234"/>
              <a:gd name="connsiteY16" fmla="*/ 2725539 h 4025533"/>
              <a:gd name="connsiteX17" fmla="*/ 6914234 w 6914234"/>
              <a:gd name="connsiteY17" fmla="*/ 4025533 h 4025533"/>
              <a:gd name="connsiteX18" fmla="*/ 0 w 6914234"/>
              <a:gd name="connsiteY18" fmla="*/ 4025533 h 4025533"/>
              <a:gd name="connsiteX19" fmla="*/ 0 w 6914234"/>
              <a:gd name="connsiteY19" fmla="*/ 148876 h 4025533"/>
              <a:gd name="connsiteX20" fmla="*/ 617588 w 6914234"/>
              <a:gd name="connsiteY20" fmla="*/ 138096 h 4025533"/>
              <a:gd name="connsiteX21" fmla="*/ 2863110 w 6914234"/>
              <a:gd name="connsiteY21" fmla="*/ 98900 h 4025533"/>
              <a:gd name="connsiteX22" fmla="*/ 2864452 w 6914234"/>
              <a:gd name="connsiteY22" fmla="*/ 98652 h 4025533"/>
              <a:gd name="connsiteX23" fmla="*/ 3058746 w 6914234"/>
              <a:gd name="connsiteY23" fmla="*/ 95333 h 4025533"/>
              <a:gd name="connsiteX24" fmla="*/ 3090722 w 6914234"/>
              <a:gd name="connsiteY24" fmla="*/ 94927 h 4025533"/>
              <a:gd name="connsiteX25" fmla="*/ 3490835 w 6914234"/>
              <a:gd name="connsiteY25" fmla="*/ 87943 h 4025533"/>
              <a:gd name="connsiteX26" fmla="*/ 4098297 w 6914234"/>
              <a:gd name="connsiteY26" fmla="*/ 77339 h 4025533"/>
              <a:gd name="connsiteX27" fmla="*/ 4801008 w 6914234"/>
              <a:gd name="connsiteY27" fmla="*/ 65074 h 4025533"/>
              <a:gd name="connsiteX28" fmla="*/ 4817802 w 6914234"/>
              <a:gd name="connsiteY28" fmla="*/ 63262 h 4025533"/>
              <a:gd name="connsiteX29" fmla="*/ 4883152 w 6914234"/>
              <a:gd name="connsiteY29" fmla="*/ 52727 h 4025533"/>
              <a:gd name="connsiteX30" fmla="*/ 4897052 w 6914234"/>
              <a:gd name="connsiteY30" fmla="*/ 47215 h 4025533"/>
              <a:gd name="connsiteX31" fmla="*/ 4913460 w 6914234"/>
              <a:gd name="connsiteY31" fmla="*/ 51430 h 4025533"/>
              <a:gd name="connsiteX32" fmla="*/ 4918393 w 6914234"/>
              <a:gd name="connsiteY32" fmla="*/ 55759 h 4025533"/>
              <a:gd name="connsiteX33" fmla="*/ 4970353 w 6914234"/>
              <a:gd name="connsiteY33" fmla="*/ 46084 h 4025533"/>
              <a:gd name="connsiteX34" fmla="*/ 4976650 w 6914234"/>
              <a:gd name="connsiteY34" fmla="*/ 45729 h 4025533"/>
              <a:gd name="connsiteX35" fmla="*/ 5020112 w 6914234"/>
              <a:gd name="connsiteY35" fmla="*/ 46211 h 4025533"/>
              <a:gd name="connsiteX36" fmla="*/ 5084836 w 6914234"/>
              <a:gd name="connsiteY36" fmla="*/ 51486 h 4025533"/>
              <a:gd name="connsiteX37" fmla="*/ 5105728 w 6914234"/>
              <a:gd name="connsiteY37" fmla="*/ 59755 h 4025533"/>
              <a:gd name="connsiteX38" fmla="*/ 5347684 w 6914234"/>
              <a:gd name="connsiteY38" fmla="*/ 55531 h 4025533"/>
              <a:gd name="connsiteX39" fmla="*/ 5354266 w 6914234"/>
              <a:gd name="connsiteY39" fmla="*/ 54080 h 4025533"/>
              <a:gd name="connsiteX40" fmla="*/ 5358258 w 6914234"/>
              <a:gd name="connsiteY40" fmla="*/ 44605 h 4025533"/>
              <a:gd name="connsiteX41" fmla="*/ 5380716 w 6914234"/>
              <a:gd name="connsiteY41" fmla="*/ 47352 h 4025533"/>
              <a:gd name="connsiteX42" fmla="*/ 5384646 w 6914234"/>
              <a:gd name="connsiteY42" fmla="*/ 48020 h 4025533"/>
              <a:gd name="connsiteX43" fmla="*/ 5399183 w 6914234"/>
              <a:gd name="connsiteY43" fmla="*/ 46459 h 4025533"/>
              <a:gd name="connsiteX44" fmla="*/ 5404756 w 6914234"/>
              <a:gd name="connsiteY44" fmla="*/ 51314 h 4025533"/>
              <a:gd name="connsiteX45" fmla="*/ 5454041 w 6914234"/>
              <a:gd name="connsiteY45" fmla="*/ 48407 h 4025533"/>
              <a:gd name="connsiteX46" fmla="*/ 5547804 w 6914234"/>
              <a:gd name="connsiteY46" fmla="*/ 33527 h 4025533"/>
              <a:gd name="connsiteX47" fmla="*/ 5562192 w 6914234"/>
              <a:gd name="connsiteY47" fmla="*/ 27856 h 4025533"/>
              <a:gd name="connsiteX48" fmla="*/ 5657882 w 6914234"/>
              <a:gd name="connsiteY48" fmla="*/ 17533 h 4025533"/>
              <a:gd name="connsiteX49" fmla="*/ 5723232 w 6914234"/>
              <a:gd name="connsiteY49" fmla="*/ 6998 h 4025533"/>
              <a:gd name="connsiteX50" fmla="*/ 5737131 w 6914234"/>
              <a:gd name="connsiteY50" fmla="*/ 1485 h 4025533"/>
              <a:gd name="connsiteX51" fmla="*/ 5753539 w 6914234"/>
              <a:gd name="connsiteY51" fmla="*/ 5700 h 4025533"/>
              <a:gd name="connsiteX52" fmla="*/ 5758473 w 6914234"/>
              <a:gd name="connsiteY52" fmla="*/ 10029 h 4025533"/>
              <a:gd name="connsiteX53" fmla="*/ 5810432 w 6914234"/>
              <a:gd name="connsiteY53" fmla="*/ 355 h 402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914234" h="4025533">
                <a:moveTo>
                  <a:pt x="5816729" y="0"/>
                </a:moveTo>
                <a:lnTo>
                  <a:pt x="5860190" y="481"/>
                </a:lnTo>
                <a:lnTo>
                  <a:pt x="5924914" y="5756"/>
                </a:lnTo>
                <a:cubicBezTo>
                  <a:pt x="5946373" y="10334"/>
                  <a:pt x="5966024" y="30258"/>
                  <a:pt x="5992224" y="19436"/>
                </a:cubicBezTo>
                <a:cubicBezTo>
                  <a:pt x="5986580" y="31008"/>
                  <a:pt x="6023497" y="15241"/>
                  <a:pt x="6031040" y="24790"/>
                </a:cubicBezTo>
                <a:cubicBezTo>
                  <a:pt x="6035513" y="32764"/>
                  <a:pt x="6047754" y="29838"/>
                  <a:pt x="6058091" y="31254"/>
                </a:cubicBezTo>
                <a:cubicBezTo>
                  <a:pt x="6067223" y="38596"/>
                  <a:pt x="6117093" y="38028"/>
                  <a:pt x="6133359" y="33891"/>
                </a:cubicBezTo>
                <a:cubicBezTo>
                  <a:pt x="6177806" y="17211"/>
                  <a:pt x="6225021" y="44940"/>
                  <a:pt x="6260802" y="32486"/>
                </a:cubicBezTo>
                <a:cubicBezTo>
                  <a:pt x="6275297" y="32948"/>
                  <a:pt x="6284892" y="34151"/>
                  <a:pt x="6291878" y="35505"/>
                </a:cubicBezTo>
                <a:lnTo>
                  <a:pt x="6304923" y="38823"/>
                </a:lnTo>
                <a:lnTo>
                  <a:pt x="6812301" y="29967"/>
                </a:lnTo>
                <a:lnTo>
                  <a:pt x="6812335" y="31933"/>
                </a:lnTo>
                <a:lnTo>
                  <a:pt x="6835198" y="40974"/>
                </a:lnTo>
                <a:cubicBezTo>
                  <a:pt x="6841161" y="46732"/>
                  <a:pt x="6844934" y="54758"/>
                  <a:pt x="6845116" y="63696"/>
                </a:cubicBezTo>
                <a:lnTo>
                  <a:pt x="6891276" y="2708200"/>
                </a:lnTo>
                <a:lnTo>
                  <a:pt x="6887411" y="2716069"/>
                </a:lnTo>
                <a:lnTo>
                  <a:pt x="6891543" y="2725539"/>
                </a:lnTo>
                <a:lnTo>
                  <a:pt x="6914234" y="4025533"/>
                </a:lnTo>
                <a:lnTo>
                  <a:pt x="0" y="4025533"/>
                </a:lnTo>
                <a:lnTo>
                  <a:pt x="0" y="148876"/>
                </a:lnTo>
                <a:lnTo>
                  <a:pt x="617588" y="138096"/>
                </a:lnTo>
                <a:lnTo>
                  <a:pt x="2863110" y="98900"/>
                </a:lnTo>
                <a:lnTo>
                  <a:pt x="2864452" y="98652"/>
                </a:lnTo>
                <a:cubicBezTo>
                  <a:pt x="2917743" y="91987"/>
                  <a:pt x="3065714" y="88243"/>
                  <a:pt x="3058746" y="95333"/>
                </a:cubicBezTo>
                <a:lnTo>
                  <a:pt x="3090722" y="94927"/>
                </a:lnTo>
                <a:lnTo>
                  <a:pt x="3490835" y="87943"/>
                </a:lnTo>
                <a:lnTo>
                  <a:pt x="4098297" y="77339"/>
                </a:lnTo>
                <a:lnTo>
                  <a:pt x="4801008" y="65074"/>
                </a:lnTo>
                <a:lnTo>
                  <a:pt x="4817802" y="63262"/>
                </a:lnTo>
                <a:lnTo>
                  <a:pt x="4883152" y="52727"/>
                </a:lnTo>
                <a:lnTo>
                  <a:pt x="4897052" y="47215"/>
                </a:lnTo>
                <a:lnTo>
                  <a:pt x="4913460" y="51430"/>
                </a:lnTo>
                <a:cubicBezTo>
                  <a:pt x="4915490" y="52720"/>
                  <a:pt x="4917151" y="54181"/>
                  <a:pt x="4918393" y="55759"/>
                </a:cubicBezTo>
                <a:lnTo>
                  <a:pt x="4970353" y="46084"/>
                </a:lnTo>
                <a:lnTo>
                  <a:pt x="4976650" y="45729"/>
                </a:lnTo>
                <a:lnTo>
                  <a:pt x="5020112" y="46211"/>
                </a:lnTo>
                <a:lnTo>
                  <a:pt x="5084836" y="51486"/>
                </a:lnTo>
                <a:lnTo>
                  <a:pt x="5105728" y="59755"/>
                </a:lnTo>
                <a:lnTo>
                  <a:pt x="5347684" y="55531"/>
                </a:lnTo>
                <a:lnTo>
                  <a:pt x="5354266" y="54080"/>
                </a:lnTo>
                <a:cubicBezTo>
                  <a:pt x="5357457" y="52222"/>
                  <a:pt x="5359133" y="49265"/>
                  <a:pt x="5358258" y="44605"/>
                </a:cubicBezTo>
                <a:cubicBezTo>
                  <a:pt x="5365782" y="44941"/>
                  <a:pt x="5373218" y="46051"/>
                  <a:pt x="5380716" y="47352"/>
                </a:cubicBezTo>
                <a:lnTo>
                  <a:pt x="5384646" y="48020"/>
                </a:lnTo>
                <a:lnTo>
                  <a:pt x="5399183" y="46459"/>
                </a:lnTo>
                <a:lnTo>
                  <a:pt x="5404756" y="51314"/>
                </a:lnTo>
                <a:lnTo>
                  <a:pt x="5454041" y="48407"/>
                </a:lnTo>
                <a:cubicBezTo>
                  <a:pt x="5474880" y="34582"/>
                  <a:pt x="5514852" y="40053"/>
                  <a:pt x="5547804" y="33527"/>
                </a:cubicBezTo>
                <a:lnTo>
                  <a:pt x="5562192" y="27856"/>
                </a:lnTo>
                <a:lnTo>
                  <a:pt x="5657882" y="17533"/>
                </a:lnTo>
                <a:lnTo>
                  <a:pt x="5723232" y="6998"/>
                </a:lnTo>
                <a:lnTo>
                  <a:pt x="5737131" y="1485"/>
                </a:lnTo>
                <a:lnTo>
                  <a:pt x="5753539" y="5700"/>
                </a:lnTo>
                <a:cubicBezTo>
                  <a:pt x="5755569" y="6991"/>
                  <a:pt x="5757230" y="8450"/>
                  <a:pt x="5758473" y="10029"/>
                </a:cubicBezTo>
                <a:lnTo>
                  <a:pt x="5810432" y="355"/>
                </a:lnTo>
                <a:close/>
              </a:path>
            </a:pathLst>
          </a:custGeom>
          <a:blipFill>
            <a:blip r:embed="rId2"/>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6265792E-D0F9-722B-4E32-510DFA552373}"/>
              </a:ext>
            </a:extLst>
          </p:cNvPr>
          <p:cNvPicPr>
            <a:picLocks noChangeAspect="1"/>
          </p:cNvPicPr>
          <p:nvPr/>
        </p:nvPicPr>
        <p:blipFill rotWithShape="1">
          <a:blip r:embed="rId3">
            <a:alphaModFix amt="83000"/>
          </a:blip>
          <a:srcRect t="12778"/>
          <a:stretch/>
        </p:blipFill>
        <p:spPr>
          <a:xfrm>
            <a:off x="-565" y="2213849"/>
            <a:ext cx="7976771" cy="4644152"/>
          </a:xfrm>
          <a:custGeom>
            <a:avLst/>
            <a:gdLst/>
            <a:ahLst/>
            <a:cxnLst/>
            <a:rect l="l" t="t" r="r" b="b"/>
            <a:pathLst>
              <a:path w="6914234" h="4025533">
                <a:moveTo>
                  <a:pt x="5816729" y="0"/>
                </a:moveTo>
                <a:lnTo>
                  <a:pt x="5860190" y="481"/>
                </a:lnTo>
                <a:lnTo>
                  <a:pt x="5924914" y="5756"/>
                </a:lnTo>
                <a:cubicBezTo>
                  <a:pt x="5946373" y="10334"/>
                  <a:pt x="5966024" y="30258"/>
                  <a:pt x="5992224" y="19436"/>
                </a:cubicBezTo>
                <a:cubicBezTo>
                  <a:pt x="5986580" y="31008"/>
                  <a:pt x="6023497" y="15241"/>
                  <a:pt x="6031040" y="24790"/>
                </a:cubicBezTo>
                <a:cubicBezTo>
                  <a:pt x="6035513" y="32764"/>
                  <a:pt x="6047754" y="29838"/>
                  <a:pt x="6058091" y="31254"/>
                </a:cubicBezTo>
                <a:cubicBezTo>
                  <a:pt x="6067223" y="38596"/>
                  <a:pt x="6117093" y="38028"/>
                  <a:pt x="6133359" y="33891"/>
                </a:cubicBezTo>
                <a:cubicBezTo>
                  <a:pt x="6177806" y="17211"/>
                  <a:pt x="6225021" y="44940"/>
                  <a:pt x="6260802" y="32486"/>
                </a:cubicBezTo>
                <a:cubicBezTo>
                  <a:pt x="6275297" y="32948"/>
                  <a:pt x="6284892" y="34151"/>
                  <a:pt x="6291878" y="35505"/>
                </a:cubicBezTo>
                <a:lnTo>
                  <a:pt x="6304923" y="38823"/>
                </a:lnTo>
                <a:lnTo>
                  <a:pt x="6812301" y="29967"/>
                </a:lnTo>
                <a:lnTo>
                  <a:pt x="6812335" y="31933"/>
                </a:lnTo>
                <a:lnTo>
                  <a:pt x="6835198" y="40974"/>
                </a:lnTo>
                <a:cubicBezTo>
                  <a:pt x="6841161" y="46732"/>
                  <a:pt x="6844934" y="54758"/>
                  <a:pt x="6845116" y="63696"/>
                </a:cubicBezTo>
                <a:lnTo>
                  <a:pt x="6891276" y="2708200"/>
                </a:lnTo>
                <a:lnTo>
                  <a:pt x="6887411" y="2716069"/>
                </a:lnTo>
                <a:lnTo>
                  <a:pt x="6891543" y="2725539"/>
                </a:lnTo>
                <a:lnTo>
                  <a:pt x="6914234" y="4025533"/>
                </a:lnTo>
                <a:lnTo>
                  <a:pt x="0" y="4025533"/>
                </a:lnTo>
                <a:lnTo>
                  <a:pt x="0" y="148876"/>
                </a:lnTo>
                <a:lnTo>
                  <a:pt x="617588" y="138096"/>
                </a:lnTo>
                <a:lnTo>
                  <a:pt x="2863110" y="98900"/>
                </a:lnTo>
                <a:lnTo>
                  <a:pt x="2864452" y="98652"/>
                </a:lnTo>
                <a:cubicBezTo>
                  <a:pt x="2917743" y="91987"/>
                  <a:pt x="3065714" y="88243"/>
                  <a:pt x="3058746" y="95333"/>
                </a:cubicBezTo>
                <a:lnTo>
                  <a:pt x="3090722" y="94927"/>
                </a:lnTo>
                <a:lnTo>
                  <a:pt x="3490835" y="87943"/>
                </a:lnTo>
                <a:lnTo>
                  <a:pt x="4098297" y="77339"/>
                </a:lnTo>
                <a:lnTo>
                  <a:pt x="4801008" y="65074"/>
                </a:lnTo>
                <a:lnTo>
                  <a:pt x="4817802" y="63262"/>
                </a:lnTo>
                <a:lnTo>
                  <a:pt x="4883152" y="52727"/>
                </a:lnTo>
                <a:lnTo>
                  <a:pt x="4897052" y="47215"/>
                </a:lnTo>
                <a:lnTo>
                  <a:pt x="4913460" y="51430"/>
                </a:lnTo>
                <a:cubicBezTo>
                  <a:pt x="4915490" y="52720"/>
                  <a:pt x="4917151" y="54181"/>
                  <a:pt x="4918393" y="55759"/>
                </a:cubicBezTo>
                <a:lnTo>
                  <a:pt x="4970353" y="46084"/>
                </a:lnTo>
                <a:lnTo>
                  <a:pt x="4976650" y="45729"/>
                </a:lnTo>
                <a:lnTo>
                  <a:pt x="5020112" y="46211"/>
                </a:lnTo>
                <a:lnTo>
                  <a:pt x="5084836" y="51486"/>
                </a:lnTo>
                <a:lnTo>
                  <a:pt x="5105728" y="59755"/>
                </a:lnTo>
                <a:lnTo>
                  <a:pt x="5347684" y="55531"/>
                </a:lnTo>
                <a:lnTo>
                  <a:pt x="5354266" y="54080"/>
                </a:lnTo>
                <a:cubicBezTo>
                  <a:pt x="5357457" y="52222"/>
                  <a:pt x="5359133" y="49265"/>
                  <a:pt x="5358258" y="44605"/>
                </a:cubicBezTo>
                <a:cubicBezTo>
                  <a:pt x="5365782" y="44941"/>
                  <a:pt x="5373218" y="46051"/>
                  <a:pt x="5380716" y="47352"/>
                </a:cubicBezTo>
                <a:lnTo>
                  <a:pt x="5384646" y="48020"/>
                </a:lnTo>
                <a:lnTo>
                  <a:pt x="5399183" y="46459"/>
                </a:lnTo>
                <a:lnTo>
                  <a:pt x="5404756" y="51314"/>
                </a:lnTo>
                <a:lnTo>
                  <a:pt x="5454041" y="48407"/>
                </a:lnTo>
                <a:cubicBezTo>
                  <a:pt x="5474880" y="34582"/>
                  <a:pt x="5514852" y="40053"/>
                  <a:pt x="5547804" y="33527"/>
                </a:cubicBezTo>
                <a:lnTo>
                  <a:pt x="5562192" y="27856"/>
                </a:lnTo>
                <a:lnTo>
                  <a:pt x="5657882" y="17533"/>
                </a:lnTo>
                <a:lnTo>
                  <a:pt x="5723232" y="6998"/>
                </a:lnTo>
                <a:lnTo>
                  <a:pt x="5737131" y="1485"/>
                </a:lnTo>
                <a:lnTo>
                  <a:pt x="5753539" y="5700"/>
                </a:lnTo>
                <a:cubicBezTo>
                  <a:pt x="5755569" y="6991"/>
                  <a:pt x="5757230" y="8450"/>
                  <a:pt x="5758473" y="10029"/>
                </a:cubicBezTo>
                <a:lnTo>
                  <a:pt x="5810432" y="355"/>
                </a:lnTo>
                <a:close/>
              </a:path>
            </a:pathLst>
          </a:custGeom>
        </p:spPr>
      </p:pic>
      <p:sp>
        <p:nvSpPr>
          <p:cNvPr id="3" name="TextBox 2">
            <a:extLst>
              <a:ext uri="{FF2B5EF4-FFF2-40B4-BE49-F238E27FC236}">
                <a16:creationId xmlns:a16="http://schemas.microsoft.com/office/drawing/2014/main" id="{472CC821-9704-AD60-B4C7-8B5623C0CAB9}"/>
              </a:ext>
            </a:extLst>
          </p:cNvPr>
          <p:cNvSpPr txBox="1"/>
          <p:nvPr/>
        </p:nvSpPr>
        <p:spPr>
          <a:xfrm>
            <a:off x="6673850" y="1943100"/>
            <a:ext cx="4832348" cy="3761576"/>
          </a:xfrm>
          <a:prstGeom prst="rect">
            <a:avLst/>
          </a:prstGeom>
        </p:spPr>
        <p:txBody>
          <a:bodyPr vert="horz" lIns="91440" tIns="45720" rIns="91440" bIns="45720" rtlCol="0" anchor="b">
            <a:normAutofit/>
          </a:bodyPr>
          <a:lstStyle/>
          <a:p>
            <a:pPr marL="0" marR="0">
              <a:lnSpc>
                <a:spcPct val="110000"/>
              </a:lnSpc>
              <a:spcBef>
                <a:spcPct val="0"/>
              </a:spcBef>
              <a:spcAft>
                <a:spcPts val="800"/>
              </a:spcAft>
            </a:pPr>
            <a:r>
              <a:rPr lang="en-US" sz="5000" b="1" i="1" kern="1200" dirty="0">
                <a:solidFill>
                  <a:srgbClr val="000000"/>
                </a:solidFill>
                <a:effectLst/>
                <a:highlight>
                  <a:srgbClr val="FFFF00"/>
                </a:highlight>
                <a:latin typeface="+mj-lt"/>
                <a:ea typeface="+mj-ea"/>
                <a:cs typeface="+mj-cs"/>
              </a:rPr>
              <a:t>FOMO</a:t>
            </a:r>
          </a:p>
          <a:p>
            <a:pPr marL="0" marR="0">
              <a:lnSpc>
                <a:spcPct val="110000"/>
              </a:lnSpc>
              <a:spcBef>
                <a:spcPct val="0"/>
              </a:spcBef>
              <a:spcAft>
                <a:spcPts val="800"/>
              </a:spcAft>
            </a:pPr>
            <a:endParaRPr lang="en-US" sz="5000" b="1" i="1" kern="1200" dirty="0">
              <a:solidFill>
                <a:srgbClr val="000000"/>
              </a:solidFill>
              <a:effectLst/>
              <a:highlight>
                <a:srgbClr val="FFFF00"/>
              </a:highlight>
              <a:latin typeface="+mj-lt"/>
              <a:ea typeface="+mj-ea"/>
              <a:cs typeface="+mj-cs"/>
            </a:endParaRPr>
          </a:p>
          <a:p>
            <a:pPr marL="0" marR="0">
              <a:lnSpc>
                <a:spcPct val="110000"/>
              </a:lnSpc>
              <a:spcBef>
                <a:spcPct val="0"/>
              </a:spcBef>
              <a:spcAft>
                <a:spcPts val="800"/>
              </a:spcAft>
            </a:pPr>
            <a:endParaRPr lang="en-US" sz="5000" b="1" i="1" kern="1200" dirty="0">
              <a:solidFill>
                <a:srgbClr val="000000"/>
              </a:solidFill>
              <a:effectLst/>
              <a:highlight>
                <a:srgbClr val="FFFF00"/>
              </a:highlight>
              <a:latin typeface="+mj-lt"/>
              <a:ea typeface="+mj-ea"/>
              <a:cs typeface="+mj-cs"/>
            </a:endParaRPr>
          </a:p>
          <a:p>
            <a:pPr marL="0" marR="0">
              <a:lnSpc>
                <a:spcPct val="110000"/>
              </a:lnSpc>
              <a:spcBef>
                <a:spcPct val="0"/>
              </a:spcBef>
              <a:spcAft>
                <a:spcPts val="800"/>
              </a:spcAft>
            </a:pPr>
            <a:r>
              <a:rPr lang="en-US" sz="5000" b="1" i="1" kern="1200" dirty="0">
                <a:solidFill>
                  <a:srgbClr val="000000"/>
                </a:solidFill>
                <a:effectLst/>
                <a:highlight>
                  <a:srgbClr val="FFFF00"/>
                </a:highlight>
                <a:latin typeface="+mj-lt"/>
                <a:ea typeface="+mj-ea"/>
                <a:cs typeface="+mj-cs"/>
              </a:rPr>
              <a:t>‘All about me’</a:t>
            </a:r>
          </a:p>
        </p:txBody>
      </p:sp>
      <p:sp>
        <p:nvSpPr>
          <p:cNvPr id="45" name="Freeform: Shape 44">
            <a:extLst>
              <a:ext uri="{FF2B5EF4-FFF2-40B4-BE49-F238E27FC236}">
                <a16:creationId xmlns:a16="http://schemas.microsoft.com/office/drawing/2014/main" id="{9E64872B-CCAF-451A-AF8D-2EDE8A8AF1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476">
            <a:off x="3418" y="-9614"/>
            <a:ext cx="6151676" cy="3846619"/>
          </a:xfrm>
          <a:custGeom>
            <a:avLst/>
            <a:gdLst>
              <a:gd name="connsiteX0" fmla="*/ 0 w 6151676"/>
              <a:gd name="connsiteY0" fmla="*/ 0 h 3846619"/>
              <a:gd name="connsiteX1" fmla="*/ 5980359 w 6151676"/>
              <a:gd name="connsiteY1" fmla="*/ 0 h 3846619"/>
              <a:gd name="connsiteX2" fmla="*/ 6151676 w 6151676"/>
              <a:gd name="connsiteY2" fmla="*/ 3549727 h 3846619"/>
              <a:gd name="connsiteX3" fmla="*/ 0 w 6151676"/>
              <a:gd name="connsiteY3" fmla="*/ 3846619 h 3846619"/>
            </a:gdLst>
            <a:ahLst/>
            <a:cxnLst>
              <a:cxn ang="0">
                <a:pos x="connsiteX0" y="connsiteY0"/>
              </a:cxn>
              <a:cxn ang="0">
                <a:pos x="connsiteX1" y="connsiteY1"/>
              </a:cxn>
              <a:cxn ang="0">
                <a:pos x="connsiteX2" y="connsiteY2"/>
              </a:cxn>
              <a:cxn ang="0">
                <a:pos x="connsiteX3" y="connsiteY3"/>
              </a:cxn>
            </a:cxnLst>
            <a:rect l="l" t="t" r="r" b="b"/>
            <a:pathLst>
              <a:path w="6151676" h="3846619">
                <a:moveTo>
                  <a:pt x="0" y="0"/>
                </a:moveTo>
                <a:lnTo>
                  <a:pt x="5980359" y="0"/>
                </a:lnTo>
                <a:lnTo>
                  <a:pt x="6151676" y="3549727"/>
                </a:lnTo>
                <a:lnTo>
                  <a:pt x="0" y="3846619"/>
                </a:lnTo>
                <a:close/>
              </a:path>
            </a:pathLst>
          </a:custGeom>
          <a:solidFill>
            <a:schemeClr val="tx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098C0F34-CF91-4EED-952D-C26A2EEFF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476">
            <a:off x="3543" y="-9756"/>
            <a:ext cx="6037995" cy="3747166"/>
          </a:xfrm>
          <a:custGeom>
            <a:avLst/>
            <a:gdLst>
              <a:gd name="connsiteX0" fmla="*/ 0 w 6037995"/>
              <a:gd name="connsiteY0" fmla="*/ 0 h 3747166"/>
              <a:gd name="connsiteX1" fmla="*/ 5856692 w 6037995"/>
              <a:gd name="connsiteY1" fmla="*/ 0 h 3747166"/>
              <a:gd name="connsiteX2" fmla="*/ 5895802 w 6037995"/>
              <a:gd name="connsiteY2" fmla="*/ 731594 h 3747166"/>
              <a:gd name="connsiteX3" fmla="*/ 5892351 w 6037995"/>
              <a:gd name="connsiteY3" fmla="*/ 741332 h 3747166"/>
              <a:gd name="connsiteX4" fmla="*/ 5896763 w 6037995"/>
              <a:gd name="connsiteY4" fmla="*/ 748908 h 3747166"/>
              <a:gd name="connsiteX5" fmla="*/ 6037953 w 6037995"/>
              <a:gd name="connsiteY5" fmla="*/ 3390043 h 3747166"/>
              <a:gd name="connsiteX6" fmla="*/ 6029668 w 6037995"/>
              <a:gd name="connsiteY6" fmla="*/ 3413411 h 3747166"/>
              <a:gd name="connsiteX7" fmla="*/ 6007503 w 6037995"/>
              <a:gd name="connsiteY7" fmla="*/ 3424048 h 3747166"/>
              <a:gd name="connsiteX8" fmla="*/ 6007608 w 6037995"/>
              <a:gd name="connsiteY8" fmla="*/ 3426012 h 3747166"/>
              <a:gd name="connsiteX9" fmla="*/ 5500877 w 6037995"/>
              <a:gd name="connsiteY9" fmla="*/ 3453101 h 3747166"/>
              <a:gd name="connsiteX10" fmla="*/ 5488099 w 6037995"/>
              <a:gd name="connsiteY10" fmla="*/ 3457333 h 3747166"/>
              <a:gd name="connsiteX11" fmla="*/ 5457315 w 6037995"/>
              <a:gd name="connsiteY11" fmla="*/ 3462545 h 3747166"/>
              <a:gd name="connsiteX12" fmla="*/ 5330092 w 6037995"/>
              <a:gd name="connsiteY12" fmla="*/ 3470167 h 3747166"/>
              <a:gd name="connsiteX13" fmla="*/ 5255199 w 6037995"/>
              <a:gd name="connsiteY13" fmla="*/ 3478127 h 3747166"/>
              <a:gd name="connsiteX14" fmla="*/ 5228674 w 6037995"/>
              <a:gd name="connsiteY14" fmla="*/ 3486490 h 3747166"/>
              <a:gd name="connsiteX15" fmla="*/ 5190335 w 6037995"/>
              <a:gd name="connsiteY15" fmla="*/ 3494578 h 3747166"/>
              <a:gd name="connsiteX16" fmla="*/ 5124162 w 6037995"/>
              <a:gd name="connsiteY16" fmla="*/ 3512989 h 3747166"/>
              <a:gd name="connsiteX17" fmla="*/ 5059974 w 6037995"/>
              <a:gd name="connsiteY17" fmla="*/ 3522834 h 3747166"/>
              <a:gd name="connsiteX18" fmla="*/ 5016656 w 6037995"/>
              <a:gd name="connsiteY18" fmla="*/ 3526391 h 3747166"/>
              <a:gd name="connsiteX19" fmla="*/ 5010350 w 6037995"/>
              <a:gd name="connsiteY19" fmla="*/ 3526483 h 3747166"/>
              <a:gd name="connsiteX20" fmla="*/ 4957836 w 6037995"/>
              <a:gd name="connsiteY20" fmla="*/ 3520511 h 3747166"/>
              <a:gd name="connsiteX21" fmla="*/ 4953221 w 6037995"/>
              <a:gd name="connsiteY21" fmla="*/ 3525179 h 3747166"/>
              <a:gd name="connsiteX22" fmla="*/ 4937153 w 6037995"/>
              <a:gd name="connsiteY22" fmla="*/ 3530545 h 3747166"/>
              <a:gd name="connsiteX23" fmla="*/ 4922898 w 6037995"/>
              <a:gd name="connsiteY23" fmla="*/ 3526030 h 3747166"/>
              <a:gd name="connsiteX24" fmla="*/ 4856967 w 6037995"/>
              <a:gd name="connsiteY24" fmla="*/ 3520149 h 3747166"/>
              <a:gd name="connsiteX25" fmla="*/ 4760786 w 6037995"/>
              <a:gd name="connsiteY25" fmla="*/ 3516626 h 3747166"/>
              <a:gd name="connsiteX26" fmla="*/ 4746032 w 6037995"/>
              <a:gd name="connsiteY26" fmla="*/ 3511988 h 3747166"/>
              <a:gd name="connsiteX27" fmla="*/ 4651452 w 6037995"/>
              <a:gd name="connsiteY27" fmla="*/ 3503784 h 3747166"/>
              <a:gd name="connsiteX28" fmla="*/ 4602084 w 6037995"/>
              <a:gd name="connsiteY28" fmla="*/ 3504374 h 3747166"/>
              <a:gd name="connsiteX29" fmla="*/ 4596869 w 6037995"/>
              <a:gd name="connsiteY29" fmla="*/ 3509611 h 3747166"/>
              <a:gd name="connsiteX30" fmla="*/ 4582258 w 6037995"/>
              <a:gd name="connsiteY30" fmla="*/ 3509084 h 3747166"/>
              <a:gd name="connsiteX31" fmla="*/ 4578385 w 6037995"/>
              <a:gd name="connsiteY31" fmla="*/ 3510028 h 3747166"/>
              <a:gd name="connsiteX32" fmla="*/ 4556178 w 6037995"/>
              <a:gd name="connsiteY32" fmla="*/ 3514358 h 3747166"/>
              <a:gd name="connsiteX33" fmla="*/ 4551525 w 6037995"/>
              <a:gd name="connsiteY33" fmla="*/ 3505189 h 3747166"/>
              <a:gd name="connsiteX34" fmla="*/ 4544857 w 6037995"/>
              <a:gd name="connsiteY34" fmla="*/ 3504208 h 3747166"/>
              <a:gd name="connsiteX35" fmla="*/ 4303209 w 6037995"/>
              <a:gd name="connsiteY35" fmla="*/ 3517126 h 3747166"/>
              <a:gd name="connsiteX36" fmla="*/ 4282955 w 6037995"/>
              <a:gd name="connsiteY36" fmla="*/ 3526852 h 3747166"/>
              <a:gd name="connsiteX37" fmla="*/ 4218767 w 6037995"/>
              <a:gd name="connsiteY37" fmla="*/ 3536697 h 3747166"/>
              <a:gd name="connsiteX38" fmla="*/ 4175448 w 6037995"/>
              <a:gd name="connsiteY38" fmla="*/ 3540255 h 3747166"/>
              <a:gd name="connsiteX39" fmla="*/ 4169142 w 6037995"/>
              <a:gd name="connsiteY39" fmla="*/ 3540346 h 3747166"/>
              <a:gd name="connsiteX40" fmla="*/ 4116627 w 6037995"/>
              <a:gd name="connsiteY40" fmla="*/ 3534375 h 3747166"/>
              <a:gd name="connsiteX41" fmla="*/ 4112012 w 6037995"/>
              <a:gd name="connsiteY41" fmla="*/ 3539042 h 3747166"/>
              <a:gd name="connsiteX42" fmla="*/ 4095944 w 6037995"/>
              <a:gd name="connsiteY42" fmla="*/ 3544408 h 3747166"/>
              <a:gd name="connsiteX43" fmla="*/ 4081689 w 6037995"/>
              <a:gd name="connsiteY43" fmla="*/ 3539894 h 3747166"/>
              <a:gd name="connsiteX44" fmla="*/ 4015757 w 6037995"/>
              <a:gd name="connsiteY44" fmla="*/ 3534013 h 3747166"/>
              <a:gd name="connsiteX45" fmla="*/ 3998877 w 6037995"/>
              <a:gd name="connsiteY45" fmla="*/ 3533395 h 3747166"/>
              <a:gd name="connsiteX46" fmla="*/ 3297061 w 6037995"/>
              <a:gd name="connsiteY46" fmla="*/ 3570912 h 3747166"/>
              <a:gd name="connsiteX47" fmla="*/ 2690373 w 6037995"/>
              <a:gd name="connsiteY47" fmla="*/ 3603344 h 3747166"/>
              <a:gd name="connsiteX48" fmla="*/ 2290770 w 6037995"/>
              <a:gd name="connsiteY48" fmla="*/ 3624706 h 3747166"/>
              <a:gd name="connsiteX49" fmla="*/ 2258845 w 6037995"/>
              <a:gd name="connsiteY49" fmla="*/ 3626565 h 3747166"/>
              <a:gd name="connsiteX50" fmla="*/ 2064804 w 6037995"/>
              <a:gd name="connsiteY50" fmla="*/ 3637010 h 3747166"/>
              <a:gd name="connsiteX51" fmla="*/ 2063447 w 6037995"/>
              <a:gd name="connsiteY51" fmla="*/ 3636859 h 3747166"/>
              <a:gd name="connsiteX52" fmla="*/ 0 w 6037995"/>
              <a:gd name="connsiteY52" fmla="*/ 3747166 h 374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37995" h="3747166">
                <a:moveTo>
                  <a:pt x="0" y="0"/>
                </a:moveTo>
                <a:lnTo>
                  <a:pt x="5856692" y="0"/>
                </a:lnTo>
                <a:lnTo>
                  <a:pt x="5895802" y="731594"/>
                </a:lnTo>
                <a:lnTo>
                  <a:pt x="5892351" y="741332"/>
                </a:lnTo>
                <a:lnTo>
                  <a:pt x="5896763" y="748908"/>
                </a:lnTo>
                <a:lnTo>
                  <a:pt x="6037953" y="3390043"/>
                </a:lnTo>
                <a:cubicBezTo>
                  <a:pt x="6038404" y="3398972"/>
                  <a:pt x="6035208" y="3407245"/>
                  <a:pt x="6029668" y="3413411"/>
                </a:cubicBezTo>
                <a:lnTo>
                  <a:pt x="6007503" y="3424048"/>
                </a:lnTo>
                <a:lnTo>
                  <a:pt x="6007608" y="3426012"/>
                </a:lnTo>
                <a:lnTo>
                  <a:pt x="5500877" y="3453101"/>
                </a:lnTo>
                <a:lnTo>
                  <a:pt x="5488099" y="3457333"/>
                </a:lnTo>
                <a:cubicBezTo>
                  <a:pt x="5481227" y="3459179"/>
                  <a:pt x="5471741" y="3461058"/>
                  <a:pt x="5457315" y="3462545"/>
                </a:cubicBezTo>
                <a:cubicBezTo>
                  <a:pt x="5420742" y="3452656"/>
                  <a:pt x="5375609" y="3483659"/>
                  <a:pt x="5330092" y="3470167"/>
                </a:cubicBezTo>
                <a:cubicBezTo>
                  <a:pt x="5313575" y="3467192"/>
                  <a:pt x="5263789" y="3470156"/>
                  <a:pt x="5255199" y="3478127"/>
                </a:cubicBezTo>
                <a:cubicBezTo>
                  <a:pt x="5244989" y="3480271"/>
                  <a:pt x="5232571" y="3478219"/>
                  <a:pt x="5228674" y="3486490"/>
                </a:cubicBezTo>
                <a:cubicBezTo>
                  <a:pt x="5221826" y="3496549"/>
                  <a:pt x="5183886" y="3483435"/>
                  <a:pt x="5190335" y="3494578"/>
                </a:cubicBezTo>
                <a:cubicBezTo>
                  <a:pt x="5163434" y="3485639"/>
                  <a:pt x="5145244" y="3506904"/>
                  <a:pt x="5124162" y="3512989"/>
                </a:cubicBezTo>
                <a:lnTo>
                  <a:pt x="5059974" y="3522834"/>
                </a:lnTo>
                <a:lnTo>
                  <a:pt x="5016656" y="3526391"/>
                </a:lnTo>
                <a:lnTo>
                  <a:pt x="5010350" y="3526483"/>
                </a:lnTo>
                <a:lnTo>
                  <a:pt x="4957836" y="3520511"/>
                </a:lnTo>
                <a:cubicBezTo>
                  <a:pt x="4956709" y="3522174"/>
                  <a:pt x="4955155" y="3523748"/>
                  <a:pt x="4953221" y="3525179"/>
                </a:cubicBezTo>
                <a:lnTo>
                  <a:pt x="4937153" y="3530545"/>
                </a:lnTo>
                <a:lnTo>
                  <a:pt x="4922898" y="3526030"/>
                </a:lnTo>
                <a:lnTo>
                  <a:pt x="4856967" y="3520149"/>
                </a:lnTo>
                <a:lnTo>
                  <a:pt x="4760786" y="3516626"/>
                </a:lnTo>
                <a:lnTo>
                  <a:pt x="4746032" y="3511988"/>
                </a:lnTo>
                <a:cubicBezTo>
                  <a:pt x="4712701" y="3507812"/>
                  <a:pt x="4673216" y="3516099"/>
                  <a:pt x="4651452" y="3503784"/>
                </a:cubicBezTo>
                <a:lnTo>
                  <a:pt x="4602084" y="3504374"/>
                </a:lnTo>
                <a:lnTo>
                  <a:pt x="4596869" y="3509611"/>
                </a:lnTo>
                <a:lnTo>
                  <a:pt x="4582258" y="3509084"/>
                </a:lnTo>
                <a:lnTo>
                  <a:pt x="4578385" y="3510028"/>
                </a:lnTo>
                <a:cubicBezTo>
                  <a:pt x="4570998" y="3511857"/>
                  <a:pt x="4563659" y="3513490"/>
                  <a:pt x="4556178" y="3514358"/>
                </a:cubicBezTo>
                <a:cubicBezTo>
                  <a:pt x="4556720" y="3509648"/>
                  <a:pt x="4554839" y="3506817"/>
                  <a:pt x="4551525" y="3505189"/>
                </a:cubicBezTo>
                <a:lnTo>
                  <a:pt x="4544857" y="3504208"/>
                </a:lnTo>
                <a:lnTo>
                  <a:pt x="4303209" y="3517126"/>
                </a:lnTo>
                <a:lnTo>
                  <a:pt x="4282955" y="3526852"/>
                </a:lnTo>
                <a:lnTo>
                  <a:pt x="4218767" y="3536697"/>
                </a:lnTo>
                <a:lnTo>
                  <a:pt x="4175448" y="3540255"/>
                </a:lnTo>
                <a:lnTo>
                  <a:pt x="4169142" y="3540346"/>
                </a:lnTo>
                <a:lnTo>
                  <a:pt x="4116627" y="3534375"/>
                </a:lnTo>
                <a:cubicBezTo>
                  <a:pt x="4115500" y="3536037"/>
                  <a:pt x="4113946" y="3537612"/>
                  <a:pt x="4112012" y="3539042"/>
                </a:cubicBezTo>
                <a:lnTo>
                  <a:pt x="4095944" y="3544408"/>
                </a:lnTo>
                <a:lnTo>
                  <a:pt x="4081689" y="3539894"/>
                </a:lnTo>
                <a:lnTo>
                  <a:pt x="4015757" y="3534013"/>
                </a:lnTo>
                <a:lnTo>
                  <a:pt x="3998877" y="3533395"/>
                </a:lnTo>
                <a:lnTo>
                  <a:pt x="3297061" y="3570912"/>
                </a:lnTo>
                <a:lnTo>
                  <a:pt x="2690373" y="3603344"/>
                </a:lnTo>
                <a:lnTo>
                  <a:pt x="2290770" y="3624706"/>
                </a:lnTo>
                <a:lnTo>
                  <a:pt x="2258845" y="3626565"/>
                </a:lnTo>
                <a:cubicBezTo>
                  <a:pt x="2266298" y="3633144"/>
                  <a:pt x="2118433" y="3639886"/>
                  <a:pt x="2064804" y="3637010"/>
                </a:cubicBezTo>
                <a:lnTo>
                  <a:pt x="2063447" y="3636859"/>
                </a:lnTo>
                <a:lnTo>
                  <a:pt x="0" y="3747166"/>
                </a:lnTo>
                <a:close/>
              </a:path>
            </a:pathLst>
          </a:custGeom>
          <a:blipFill>
            <a:blip r:embed="rId2"/>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Text&#10;&#10;Description automatically generated">
            <a:extLst>
              <a:ext uri="{FF2B5EF4-FFF2-40B4-BE49-F238E27FC236}">
                <a16:creationId xmlns:a16="http://schemas.microsoft.com/office/drawing/2014/main" id="{93FCA0A4-7E91-470E-4A6D-0A5248F490C7}"/>
              </a:ext>
            </a:extLst>
          </p:cNvPr>
          <p:cNvPicPr>
            <a:picLocks noChangeAspect="1"/>
          </p:cNvPicPr>
          <p:nvPr/>
        </p:nvPicPr>
        <p:blipFill rotWithShape="1">
          <a:blip r:embed="rId4" cstate="email">
            <a:alphaModFix amt="85000"/>
            <a:extLst>
              <a:ext uri="{28A0092B-C50C-407E-A947-70E740481C1C}">
                <a14:useLocalDpi xmlns:a14="http://schemas.microsoft.com/office/drawing/2010/main" val="0"/>
              </a:ext>
            </a:extLst>
          </a:blip>
          <a:srcRect r="14182" b="-2"/>
          <a:stretch/>
        </p:blipFill>
        <p:spPr>
          <a:xfrm>
            <a:off x="-1059" y="-17193"/>
            <a:ext cx="6038853" cy="3747155"/>
          </a:xfrm>
          <a:custGeom>
            <a:avLst/>
            <a:gdLst/>
            <a:ahLst/>
            <a:cxnLst/>
            <a:rect l="l" t="t" r="r" b="b"/>
            <a:pathLst>
              <a:path w="6038853" h="3747155">
                <a:moveTo>
                  <a:pt x="9239" y="0"/>
                </a:moveTo>
                <a:lnTo>
                  <a:pt x="5865913" y="14440"/>
                </a:lnTo>
                <a:lnTo>
                  <a:pt x="5903219" y="746129"/>
                </a:lnTo>
                <a:lnTo>
                  <a:pt x="5899744" y="755858"/>
                </a:lnTo>
                <a:lnTo>
                  <a:pt x="5904137" y="763445"/>
                </a:lnTo>
                <a:lnTo>
                  <a:pt x="6038815" y="3404920"/>
                </a:lnTo>
                <a:cubicBezTo>
                  <a:pt x="6039244" y="3413850"/>
                  <a:pt x="6036028" y="3422115"/>
                  <a:pt x="6030473" y="3428267"/>
                </a:cubicBezTo>
                <a:lnTo>
                  <a:pt x="6008281" y="3438850"/>
                </a:lnTo>
                <a:lnTo>
                  <a:pt x="6008382" y="3440814"/>
                </a:lnTo>
                <a:lnTo>
                  <a:pt x="5501585" y="3466654"/>
                </a:lnTo>
                <a:lnTo>
                  <a:pt x="5488797" y="3470854"/>
                </a:lnTo>
                <a:cubicBezTo>
                  <a:pt x="5481920" y="3472683"/>
                  <a:pt x="5472430" y="3474539"/>
                  <a:pt x="5458000" y="3475990"/>
                </a:cubicBezTo>
                <a:cubicBezTo>
                  <a:pt x="5421452" y="3466011"/>
                  <a:pt x="5376242" y="3496903"/>
                  <a:pt x="5330759" y="3483298"/>
                </a:cubicBezTo>
                <a:cubicBezTo>
                  <a:pt x="5314249" y="3480283"/>
                  <a:pt x="5264456" y="3483124"/>
                  <a:pt x="5255846" y="3491074"/>
                </a:cubicBezTo>
                <a:cubicBezTo>
                  <a:pt x="5245631" y="3493193"/>
                  <a:pt x="5233218" y="3491110"/>
                  <a:pt x="5229301" y="3499371"/>
                </a:cubicBezTo>
                <a:cubicBezTo>
                  <a:pt x="5222428" y="3509413"/>
                  <a:pt x="5184520" y="3496206"/>
                  <a:pt x="5190942" y="3507365"/>
                </a:cubicBezTo>
                <a:cubicBezTo>
                  <a:pt x="5164063" y="3498359"/>
                  <a:pt x="5145821" y="3519580"/>
                  <a:pt x="5124724" y="3525613"/>
                </a:cubicBezTo>
                <a:lnTo>
                  <a:pt x="5060512" y="3535299"/>
                </a:lnTo>
                <a:lnTo>
                  <a:pt x="5017185" y="3538749"/>
                </a:lnTo>
                <a:lnTo>
                  <a:pt x="5010879" y="3538826"/>
                </a:lnTo>
                <a:lnTo>
                  <a:pt x="4958380" y="3532724"/>
                </a:lnTo>
                <a:cubicBezTo>
                  <a:pt x="4957249" y="3534385"/>
                  <a:pt x="4955691" y="3535955"/>
                  <a:pt x="4953753" y="3537381"/>
                </a:cubicBezTo>
                <a:lnTo>
                  <a:pt x="4937672" y="3542707"/>
                </a:lnTo>
                <a:lnTo>
                  <a:pt x="4923428" y="3538157"/>
                </a:lnTo>
                <a:lnTo>
                  <a:pt x="4857512" y="3532114"/>
                </a:lnTo>
                <a:lnTo>
                  <a:pt x="4761340" y="3528354"/>
                </a:lnTo>
                <a:lnTo>
                  <a:pt x="4746597" y="3523679"/>
                </a:lnTo>
                <a:cubicBezTo>
                  <a:pt x="4713277" y="3519421"/>
                  <a:pt x="4673771" y="3527611"/>
                  <a:pt x="4652038" y="3515242"/>
                </a:cubicBezTo>
                <a:lnTo>
                  <a:pt x="4602669" y="3515710"/>
                </a:lnTo>
                <a:lnTo>
                  <a:pt x="4597441" y="3520934"/>
                </a:lnTo>
                <a:lnTo>
                  <a:pt x="4582831" y="3520371"/>
                </a:lnTo>
                <a:lnTo>
                  <a:pt x="4578956" y="3521306"/>
                </a:lnTo>
                <a:cubicBezTo>
                  <a:pt x="4571564" y="3523117"/>
                  <a:pt x="4564221" y="3524732"/>
                  <a:pt x="4556738" y="3525581"/>
                </a:cubicBezTo>
                <a:cubicBezTo>
                  <a:pt x="4557292" y="3520873"/>
                  <a:pt x="4555418" y="3518037"/>
                  <a:pt x="4552108" y="3516401"/>
                </a:cubicBezTo>
                <a:lnTo>
                  <a:pt x="4545442" y="3515403"/>
                </a:lnTo>
                <a:lnTo>
                  <a:pt x="4303763" y="3527725"/>
                </a:lnTo>
                <a:lnTo>
                  <a:pt x="4283485" y="3537401"/>
                </a:lnTo>
                <a:lnTo>
                  <a:pt x="4219273" y="3547088"/>
                </a:lnTo>
                <a:lnTo>
                  <a:pt x="4175945" y="3550539"/>
                </a:lnTo>
                <a:lnTo>
                  <a:pt x="4169639" y="3550615"/>
                </a:lnTo>
                <a:lnTo>
                  <a:pt x="4117139" y="3544514"/>
                </a:lnTo>
                <a:cubicBezTo>
                  <a:pt x="4116008" y="3546174"/>
                  <a:pt x="4114450" y="3547745"/>
                  <a:pt x="4112513" y="3549170"/>
                </a:cubicBezTo>
                <a:lnTo>
                  <a:pt x="4096431" y="3554496"/>
                </a:lnTo>
                <a:lnTo>
                  <a:pt x="4082187" y="3549947"/>
                </a:lnTo>
                <a:lnTo>
                  <a:pt x="4016270" y="3543904"/>
                </a:lnTo>
                <a:lnTo>
                  <a:pt x="3999392" y="3543244"/>
                </a:lnTo>
                <a:lnTo>
                  <a:pt x="3297485" y="3579031"/>
                </a:lnTo>
                <a:lnTo>
                  <a:pt x="2690719" y="3609967"/>
                </a:lnTo>
                <a:lnTo>
                  <a:pt x="2291065" y="3630343"/>
                </a:lnTo>
                <a:lnTo>
                  <a:pt x="2259135" y="3632124"/>
                </a:lnTo>
                <a:cubicBezTo>
                  <a:pt x="2266572" y="3638721"/>
                  <a:pt x="2118691" y="3645098"/>
                  <a:pt x="2065069" y="3642090"/>
                </a:cubicBezTo>
                <a:lnTo>
                  <a:pt x="2063713" y="3641936"/>
                </a:lnTo>
                <a:lnTo>
                  <a:pt x="0" y="3747155"/>
                </a:lnTo>
                <a:close/>
              </a:path>
            </a:pathLst>
          </a:custGeom>
        </p:spPr>
      </p:pic>
      <p:grpSp>
        <p:nvGrpSpPr>
          <p:cNvPr id="49" name="Group 48">
            <a:extLst>
              <a:ext uri="{FF2B5EF4-FFF2-40B4-BE49-F238E27FC236}">
                <a16:creationId xmlns:a16="http://schemas.microsoft.com/office/drawing/2014/main" id="{8465F0AC-34FA-412B-A8A7-8B93EB978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50" name="Group 49">
              <a:extLst>
                <a:ext uri="{FF2B5EF4-FFF2-40B4-BE49-F238E27FC236}">
                  <a16:creationId xmlns:a16="http://schemas.microsoft.com/office/drawing/2014/main" id="{BC88ED34-4021-4848-9703-57DD7B24970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52" name="Straight Connector 51">
                <a:extLst>
                  <a:ext uri="{FF2B5EF4-FFF2-40B4-BE49-F238E27FC236}">
                    <a16:creationId xmlns:a16="http://schemas.microsoft.com/office/drawing/2014/main" id="{C91CE52D-E91A-47DA-8B63-92746DE6A7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105F5D7-49D8-4133-98AB-199CE2079F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51" name="Oval 50">
              <a:extLst>
                <a:ext uri="{FF2B5EF4-FFF2-40B4-BE49-F238E27FC236}">
                  <a16:creationId xmlns:a16="http://schemas.microsoft.com/office/drawing/2014/main" id="{38852BD4-8695-4B2B-A49C-2258486C1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9908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5ECCDF4-68BF-4317-9351-AA54FC3E4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EAF34AB-AE16-45B5-ABC1-801F0622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6265792E-D0F9-722B-4E32-510DFA552373}"/>
              </a:ext>
            </a:extLst>
          </p:cNvPr>
          <p:cNvPicPr>
            <a:picLocks noChangeAspect="1"/>
          </p:cNvPicPr>
          <p:nvPr/>
        </p:nvPicPr>
        <p:blipFill rotWithShape="1">
          <a:blip r:embed="rId3">
            <a:alphaModFix amt="84000"/>
          </a:blip>
          <a:srcRect t="15730"/>
          <a:stretch/>
        </p:blipFill>
        <p:spPr>
          <a:xfrm>
            <a:off x="20" y="0"/>
            <a:ext cx="12191980" cy="6857990"/>
          </a:xfrm>
          <a:prstGeom prst="rect">
            <a:avLst/>
          </a:prstGeom>
        </p:spPr>
      </p:pic>
      <p:sp>
        <p:nvSpPr>
          <p:cNvPr id="28" name="Rectangle 27">
            <a:extLst>
              <a:ext uri="{FF2B5EF4-FFF2-40B4-BE49-F238E27FC236}">
                <a16:creationId xmlns:a16="http://schemas.microsoft.com/office/drawing/2014/main" id="{7B20F68C-33F0-439B-8625-CDC2BA676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936874C3-9DE1-4DA7-9A95-46D3B54C9E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9B9FB324-F0AC-4E44-8E8B-4498E99E0A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7E96AAC4-72D1-40B5-A0B9-477E8E790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AF58BF-BABE-4A68-9708-802D20DA80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4EB0E3F4-099C-4AEF-89AE-497455624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472CC821-9704-AD60-B4C7-8B5623C0CAB9}"/>
              </a:ext>
            </a:extLst>
          </p:cNvPr>
          <p:cNvSpPr txBox="1"/>
          <p:nvPr/>
        </p:nvSpPr>
        <p:spPr>
          <a:xfrm>
            <a:off x="766329" y="2995660"/>
            <a:ext cx="10808317" cy="656142"/>
          </a:xfrm>
          <a:prstGeom prst="rect">
            <a:avLst/>
          </a:prstGeom>
          <a:noFill/>
        </p:spPr>
        <p:txBody>
          <a:bodyPr wrap="square">
            <a:spAutoFit/>
          </a:bodyPr>
          <a:lstStyle/>
          <a:p>
            <a:pPr marL="0" marR="0">
              <a:lnSpc>
                <a:spcPct val="107000"/>
              </a:lnSpc>
              <a:spcBef>
                <a:spcPts val="0"/>
              </a:spcBef>
              <a:spcAft>
                <a:spcPts val="800"/>
              </a:spcAft>
            </a:pPr>
            <a:r>
              <a:rPr lang="en-US" sz="3600" b="1" kern="100" dirty="0">
                <a:effectLst/>
                <a:latin typeface="Humanist" panose="02000504030000020003" pitchFamily="2" charset="0"/>
                <a:ea typeface="Calibri" panose="020F0502020204030204" pitchFamily="34" charset="0"/>
                <a:cs typeface="Times New Roman" panose="02020603050405020304" pitchFamily="18" charset="0"/>
              </a:rPr>
              <a:t>Smartphone usage</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graph of a number of people&#10;&#10;Description automatically generated">
            <a:extLst>
              <a:ext uri="{FF2B5EF4-FFF2-40B4-BE49-F238E27FC236}">
                <a16:creationId xmlns:a16="http://schemas.microsoft.com/office/drawing/2014/main" id="{2B789B11-FB23-9EF6-75A5-07DA8748DA2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75951" y="773597"/>
            <a:ext cx="6132020" cy="5614662"/>
          </a:xfrm>
          <a:prstGeom prst="rect">
            <a:avLst/>
          </a:prstGeom>
        </p:spPr>
      </p:pic>
    </p:spTree>
    <p:extLst>
      <p:ext uri="{BB962C8B-B14F-4D97-AF65-F5344CB8AC3E}">
        <p14:creationId xmlns:p14="http://schemas.microsoft.com/office/powerpoint/2010/main" val="1379891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5ECCDF4-68BF-4317-9351-AA54FC3E4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EAF34AB-AE16-45B5-ABC1-801F0622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6265792E-D0F9-722B-4E32-510DFA552373}"/>
              </a:ext>
            </a:extLst>
          </p:cNvPr>
          <p:cNvPicPr>
            <a:picLocks noChangeAspect="1"/>
          </p:cNvPicPr>
          <p:nvPr/>
        </p:nvPicPr>
        <p:blipFill rotWithShape="1">
          <a:blip r:embed="rId3">
            <a:alphaModFix amt="84000"/>
          </a:blip>
          <a:srcRect t="15730"/>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7B20F68C-33F0-439B-8625-CDC2BA676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936874C3-9DE1-4DA7-9A95-46D3B54C9E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9B9FB324-F0AC-4E44-8E8B-4498E99E0A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7E96AAC4-72D1-40B5-A0B9-477E8E790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AF58BF-BABE-4A68-9708-802D20DA80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4EB0E3F4-099C-4AEF-89AE-497455624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472CC821-9704-AD60-B4C7-8B5623C0CAB9}"/>
              </a:ext>
            </a:extLst>
          </p:cNvPr>
          <p:cNvSpPr txBox="1"/>
          <p:nvPr/>
        </p:nvSpPr>
        <p:spPr>
          <a:xfrm>
            <a:off x="619727" y="791066"/>
            <a:ext cx="6055134" cy="5262979"/>
          </a:xfrm>
          <a:prstGeom prst="rect">
            <a:avLst/>
          </a:prstGeom>
          <a:noFill/>
        </p:spPr>
        <p:txBody>
          <a:bodyPr wrap="square">
            <a:spAutoFit/>
          </a:bodyPr>
          <a:lstStyle/>
          <a:p>
            <a:pPr marL="0" indent="0">
              <a:buNone/>
            </a:pPr>
            <a:r>
              <a:rPr lang="en-US" sz="2400" b="1" dirty="0">
                <a:latin typeface="Humanist" panose="02000504030000020003"/>
              </a:rPr>
              <a:t>Higher rates of depression and anxiety among young adults who engage on multiple social media platforms </a:t>
            </a:r>
          </a:p>
          <a:p>
            <a:pPr marL="0" indent="0">
              <a:buNone/>
            </a:pPr>
            <a:endParaRPr lang="en-US" sz="2400" b="1" dirty="0">
              <a:latin typeface="Humanist" panose="02000504030000020003"/>
            </a:endParaRPr>
          </a:p>
          <a:p>
            <a:pPr marL="0" indent="0">
              <a:buNone/>
            </a:pPr>
            <a:r>
              <a:rPr lang="en-US" sz="2400" b="1" dirty="0">
                <a:latin typeface="Humanist" panose="02000504030000020003"/>
              </a:rPr>
              <a:t>An increasing body of literature suggests that social media use is associated with mental health problems in adolescence.</a:t>
            </a:r>
          </a:p>
          <a:p>
            <a:pPr marL="0" indent="0">
              <a:buNone/>
            </a:pPr>
            <a:endParaRPr lang="en-US" sz="2400" b="1" dirty="0">
              <a:latin typeface="Humanist" panose="02000504030000020003"/>
            </a:endParaRPr>
          </a:p>
          <a:p>
            <a:pPr marL="0" indent="0">
              <a:buNone/>
            </a:pPr>
            <a:r>
              <a:rPr lang="en-US" sz="2400" b="1" dirty="0">
                <a:latin typeface="Humanist" panose="02000504030000020003"/>
              </a:rPr>
              <a:t>Numerous cross-sectional studies and a limited number of longitudinal studies suggest that high levels of social media use are associated with internalizing problems- depressive and anxiety symptoms and externalizing problems such as issues with bullying and attention</a:t>
            </a:r>
          </a:p>
        </p:txBody>
      </p:sp>
      <p:pic>
        <p:nvPicPr>
          <p:cNvPr id="2" name="Picture 1" descr="A group of people taking a selfie&#10;&#10;Description automatically generated">
            <a:extLst>
              <a:ext uri="{FF2B5EF4-FFF2-40B4-BE49-F238E27FC236}">
                <a16:creationId xmlns:a16="http://schemas.microsoft.com/office/drawing/2014/main" id="{F99DEFCB-BE5E-DEA3-D028-CF855543DEE8}"/>
              </a:ext>
            </a:extLst>
          </p:cNvPr>
          <p:cNvPicPr>
            <a:picLocks noChangeAspect="1"/>
          </p:cNvPicPr>
          <p:nvPr/>
        </p:nvPicPr>
        <p:blipFill rotWithShape="1">
          <a:blip r:embed="rId4">
            <a:extLst>
              <a:ext uri="{28A0092B-C50C-407E-A947-70E740481C1C}">
                <a14:useLocalDpi xmlns:a14="http://schemas.microsoft.com/office/drawing/2010/main" val="0"/>
              </a:ext>
            </a:extLst>
          </a:blip>
          <a:srcRect l="18210" r="26499"/>
          <a:stretch/>
        </p:blipFill>
        <p:spPr>
          <a:xfrm>
            <a:off x="6890662" y="272373"/>
            <a:ext cx="4900126" cy="6300367"/>
          </a:xfrm>
          <a:prstGeom prst="rect">
            <a:avLst/>
          </a:prstGeom>
        </p:spPr>
      </p:pic>
    </p:spTree>
    <p:extLst>
      <p:ext uri="{BB962C8B-B14F-4D97-AF65-F5344CB8AC3E}">
        <p14:creationId xmlns:p14="http://schemas.microsoft.com/office/powerpoint/2010/main" val="359663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5ECCDF4-68BF-4317-9351-AA54FC3E4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EAF34AB-AE16-45B5-ABC1-801F0622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6265792E-D0F9-722B-4E32-510DFA552373}"/>
              </a:ext>
            </a:extLst>
          </p:cNvPr>
          <p:cNvPicPr>
            <a:picLocks noChangeAspect="1"/>
          </p:cNvPicPr>
          <p:nvPr/>
        </p:nvPicPr>
        <p:blipFill rotWithShape="1">
          <a:blip r:embed="rId3">
            <a:alphaModFix amt="84000"/>
          </a:blip>
          <a:srcRect t="15730"/>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7B20F68C-33F0-439B-8625-CDC2BA676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936874C3-9DE1-4DA7-9A95-46D3B54C9E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9B9FB324-F0AC-4E44-8E8B-4498E99E0A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7E96AAC4-72D1-40B5-A0B9-477E8E790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AF58BF-BABE-4A68-9708-802D20DA80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4EB0E3F4-099C-4AEF-89AE-497455624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472CC821-9704-AD60-B4C7-8B5623C0CAB9}"/>
              </a:ext>
            </a:extLst>
          </p:cNvPr>
          <p:cNvSpPr txBox="1"/>
          <p:nvPr/>
        </p:nvSpPr>
        <p:spPr>
          <a:xfrm>
            <a:off x="353478" y="972652"/>
            <a:ext cx="4954206" cy="6106928"/>
          </a:xfrm>
          <a:prstGeom prst="rect">
            <a:avLst/>
          </a:prstGeom>
          <a:noFill/>
        </p:spPr>
        <p:txBody>
          <a:bodyPr wrap="square">
            <a:spAutoFit/>
          </a:bodyPr>
          <a:lstStyle/>
          <a:p>
            <a:pPr marL="0" marR="0">
              <a:lnSpc>
                <a:spcPct val="107000"/>
              </a:lnSpc>
              <a:spcBef>
                <a:spcPts val="0"/>
              </a:spcBef>
              <a:spcAft>
                <a:spcPts val="800"/>
              </a:spcAft>
            </a:pPr>
            <a:r>
              <a:rPr lang="en-US" sz="3600" b="1" dirty="0">
                <a:effectLst/>
                <a:latin typeface="Humanist" panose="02000504030000020003" pitchFamily="2" charset="0"/>
                <a:ea typeface="Calibri" panose="020F0502020204030204" pitchFamily="34" charset="0"/>
                <a:cs typeface="Times New Roman" panose="02020603050405020304" pitchFamily="18" charset="0"/>
              </a:rPr>
              <a:t>Training our brains?</a:t>
            </a:r>
          </a:p>
          <a:p>
            <a:pPr marL="0" marR="0">
              <a:lnSpc>
                <a:spcPct val="107000"/>
              </a:lnSpc>
              <a:spcBef>
                <a:spcPts val="0"/>
              </a:spcBef>
              <a:spcAft>
                <a:spcPts val="800"/>
              </a:spcAft>
            </a:pPr>
            <a:endParaRPr lang="en-US" sz="3600" b="1" dirty="0">
              <a:effectLst/>
              <a:latin typeface="Humanist" panose="020005040300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600" b="1" dirty="0">
              <a:effectLst/>
              <a:latin typeface="Humanist" panose="020005040300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600" b="1" dirty="0">
              <a:effectLst/>
              <a:latin typeface="Humanist" panose="020005040300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600" b="1" dirty="0">
              <a:latin typeface="Humanist" panose="020005040300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b="1" dirty="0">
                <a:effectLst/>
                <a:latin typeface="Humanist" panose="02000504030000020003" pitchFamily="2" charset="0"/>
                <a:ea typeface="Calibri" panose="020F0502020204030204" pitchFamily="34" charset="0"/>
                <a:cs typeface="Times New Roman" panose="02020603050405020304" pitchFamily="18" charset="0"/>
              </a:rPr>
              <a:t>Stress- Fear-Memory pathways</a:t>
            </a:r>
          </a:p>
          <a:p>
            <a:pPr marL="0" marR="0">
              <a:lnSpc>
                <a:spcPct val="107000"/>
              </a:lnSpc>
              <a:spcBef>
                <a:spcPts val="0"/>
              </a:spcBef>
              <a:spcAft>
                <a:spcPts val="800"/>
              </a:spcAft>
            </a:pPr>
            <a:endParaRPr lang="en-US" sz="3600" b="1" dirty="0">
              <a:effectLst/>
              <a:latin typeface="Humanist" panose="020005040300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600" b="1" dirty="0">
              <a:effectLst/>
              <a:latin typeface="Humanist" panose="02000504030000020003" pitchFamily="2" charset="0"/>
              <a:ea typeface="Calibri" panose="020F0502020204030204" pitchFamily="34" charset="0"/>
              <a:cs typeface="Times New Roman" panose="02020603050405020304" pitchFamily="18" charset="0"/>
            </a:endParaRPr>
          </a:p>
        </p:txBody>
      </p:sp>
      <p:pic>
        <p:nvPicPr>
          <p:cNvPr id="5" name="Picture 4" descr="A cartoon of a skeleton with many objects coming out of it&#10;&#10;Description automatically generated">
            <a:extLst>
              <a:ext uri="{FF2B5EF4-FFF2-40B4-BE49-F238E27FC236}">
                <a16:creationId xmlns:a16="http://schemas.microsoft.com/office/drawing/2014/main" id="{40DE14DA-9287-C4BC-776D-2B9FFD601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0842" y="0"/>
            <a:ext cx="6858000" cy="6858000"/>
          </a:xfrm>
          <a:prstGeom prst="rect">
            <a:avLst/>
          </a:prstGeom>
        </p:spPr>
      </p:pic>
    </p:spTree>
    <p:extLst>
      <p:ext uri="{BB962C8B-B14F-4D97-AF65-F5344CB8AC3E}">
        <p14:creationId xmlns:p14="http://schemas.microsoft.com/office/powerpoint/2010/main" val="43357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8BD6C25-C959-79BF-0A31-4C8049C58B0B}"/>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93A8E2-EA9B-504F-A224-262E54766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B4780E6-07A4-53CA-52BE-5F0C5D928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C83B30C9-05CC-B3CC-2DD4-A09FB605352F}"/>
              </a:ext>
            </a:extLst>
          </p:cNvPr>
          <p:cNvPicPr>
            <a:picLocks noChangeAspect="1"/>
          </p:cNvPicPr>
          <p:nvPr/>
        </p:nvPicPr>
        <p:blipFill rotWithShape="1">
          <a:blip r:embed="rId3">
            <a:alphaModFix amt="84000"/>
          </a:blip>
          <a:srcRect t="15730"/>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30120972-2F93-D6C0-97BE-786742AC5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a:extLst>
              <a:ext uri="{FF2B5EF4-FFF2-40B4-BE49-F238E27FC236}">
                <a16:creationId xmlns:a16="http://schemas.microsoft.com/office/drawing/2014/main" id="{EAB0FC10-F9BC-FC72-9F25-841977ABE7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0A868F57-D2D4-BCD1-0E3F-1CB800E773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F72CA967-983D-6E36-6CAB-3E69566E3D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C9806B6-24E0-3C5A-03BC-4022334E62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7DA8C84F-AB09-C54B-C53C-FD0E8ABD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9165C0C0-A743-27D6-EE50-D96848346086}"/>
              </a:ext>
            </a:extLst>
          </p:cNvPr>
          <p:cNvSpPr txBox="1"/>
          <p:nvPr/>
        </p:nvSpPr>
        <p:spPr>
          <a:xfrm>
            <a:off x="1385455" y="1410388"/>
            <a:ext cx="9929091" cy="4818755"/>
          </a:xfrm>
          <a:prstGeom prst="rect">
            <a:avLst/>
          </a:prstGeom>
          <a:noFill/>
        </p:spPr>
        <p:txBody>
          <a:bodyPr wrap="square">
            <a:spAutoFit/>
          </a:bodyPr>
          <a:lstStyle/>
          <a:p>
            <a:pPr marL="0" marR="0">
              <a:lnSpc>
                <a:spcPct val="107000"/>
              </a:lnSpc>
              <a:spcBef>
                <a:spcPts val="0"/>
              </a:spcBef>
              <a:spcAft>
                <a:spcPts val="800"/>
              </a:spcAft>
            </a:pPr>
            <a:r>
              <a:rPr lang="en-US" sz="3600" b="1" dirty="0">
                <a:effectLst/>
                <a:latin typeface="Humanist" panose="02000504030000020003" pitchFamily="2" charset="0"/>
                <a:ea typeface="Calibri" panose="020F0502020204030204" pitchFamily="34" charset="0"/>
                <a:cs typeface="Times New Roman" panose="02020603050405020304" pitchFamily="18" charset="0"/>
              </a:rPr>
              <a:t>Short attention spans	</a:t>
            </a:r>
          </a:p>
          <a:p>
            <a:pPr marL="0" marR="0">
              <a:lnSpc>
                <a:spcPct val="107000"/>
              </a:lnSpc>
              <a:spcBef>
                <a:spcPts val="0"/>
              </a:spcBef>
              <a:spcAft>
                <a:spcPts val="800"/>
              </a:spcAft>
            </a:pPr>
            <a:endParaRPr lang="en-US" sz="3600" b="1" dirty="0">
              <a:effectLst/>
              <a:latin typeface="Humanist" panose="020005040300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b="1" dirty="0">
                <a:effectLst/>
                <a:latin typeface="Humanist" panose="02000504030000020003" pitchFamily="2" charset="0"/>
                <a:ea typeface="Calibri" panose="020F0502020204030204" pitchFamily="34" charset="0"/>
                <a:cs typeface="Times New Roman" panose="02020603050405020304" pitchFamily="18" charset="0"/>
              </a:rPr>
              <a:t>Myth of Multi-tasking</a:t>
            </a:r>
          </a:p>
          <a:p>
            <a:pPr marL="0" marR="0">
              <a:lnSpc>
                <a:spcPct val="107000"/>
              </a:lnSpc>
              <a:spcBef>
                <a:spcPts val="0"/>
              </a:spcBef>
              <a:spcAft>
                <a:spcPts val="800"/>
              </a:spcAft>
            </a:pPr>
            <a:endParaRPr lang="en-US" sz="3600" b="1" dirty="0">
              <a:effectLst/>
              <a:latin typeface="Humanist" panose="020005040300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b="1" dirty="0">
                <a:effectLst/>
                <a:latin typeface="Humanist" panose="02000504030000020003" pitchFamily="2" charset="0"/>
                <a:ea typeface="Calibri" panose="020F0502020204030204" pitchFamily="34" charset="0"/>
                <a:cs typeface="Times New Roman" panose="02020603050405020304" pitchFamily="18" charset="0"/>
              </a:rPr>
              <a:t>Switch cost- up to 40%</a:t>
            </a:r>
          </a:p>
          <a:p>
            <a:pPr marL="0" marR="0">
              <a:lnSpc>
                <a:spcPct val="107000"/>
              </a:lnSpc>
              <a:spcBef>
                <a:spcPts val="0"/>
              </a:spcBef>
              <a:spcAft>
                <a:spcPts val="800"/>
              </a:spcAft>
            </a:pPr>
            <a:r>
              <a:rPr lang="en-US" sz="3600" b="1" dirty="0">
                <a:effectLst/>
                <a:latin typeface="Humanist" panose="02000504030000020003" pitchFamily="2"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3600" b="1" dirty="0">
                <a:effectLst/>
                <a:latin typeface="Humanist" panose="02000504030000020003" pitchFamily="2" charset="0"/>
                <a:ea typeface="Calibri" panose="020F0502020204030204" pitchFamily="34" charset="0"/>
                <a:cs typeface="Times New Roman" panose="02020603050405020304" pitchFamily="18" charset="0"/>
              </a:rPr>
              <a:t>APA- Multitasking: Switching costs</a:t>
            </a:r>
          </a:p>
        </p:txBody>
      </p:sp>
      <p:pic>
        <p:nvPicPr>
          <p:cNvPr id="2" name="Picture 1" descr="A picture containing text&#10;&#10;Description automatically generated">
            <a:extLst>
              <a:ext uri="{FF2B5EF4-FFF2-40B4-BE49-F238E27FC236}">
                <a16:creationId xmlns:a16="http://schemas.microsoft.com/office/drawing/2014/main" id="{01D8216A-BC43-A6EC-55AB-704C68B10B3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62505" y="1102713"/>
            <a:ext cx="4900126" cy="2878823"/>
          </a:xfrm>
          <a:prstGeom prst="rect">
            <a:avLst/>
          </a:prstGeom>
        </p:spPr>
      </p:pic>
    </p:spTree>
    <p:extLst>
      <p:ext uri="{BB962C8B-B14F-4D97-AF65-F5344CB8AC3E}">
        <p14:creationId xmlns:p14="http://schemas.microsoft.com/office/powerpoint/2010/main" val="638158414"/>
      </p:ext>
    </p:extLst>
  </p:cSld>
  <p:clrMapOvr>
    <a:masterClrMapping/>
  </p:clrMapOvr>
</p:sld>
</file>

<file path=ppt/theme/theme1.xml><?xml version="1.0" encoding="utf-8"?>
<a:theme xmlns:a="http://schemas.openxmlformats.org/drawingml/2006/main" name="StreetscapeVTI">
  <a:themeElements>
    <a:clrScheme name="AnalogousFromRegularSeed_2SEEDS">
      <a:dk1>
        <a:srgbClr val="000000"/>
      </a:dk1>
      <a:lt1>
        <a:srgbClr val="FFFFFF"/>
      </a:lt1>
      <a:dk2>
        <a:srgbClr val="3D2229"/>
      </a:dk2>
      <a:lt2>
        <a:srgbClr val="E2E5E8"/>
      </a:lt2>
      <a:accent1>
        <a:srgbClr val="D56A17"/>
      </a:accent1>
      <a:accent2>
        <a:srgbClr val="E72D29"/>
      </a:accent2>
      <a:accent3>
        <a:srgbClr val="B8A221"/>
      </a:accent3>
      <a:accent4>
        <a:srgbClr val="14B4A3"/>
      </a:accent4>
      <a:accent5>
        <a:srgbClr val="29ADE7"/>
      </a:accent5>
      <a:accent6>
        <a:srgbClr val="174CD5"/>
      </a:accent6>
      <a:hlink>
        <a:srgbClr val="3F87BF"/>
      </a:hlink>
      <a:folHlink>
        <a:srgbClr val="7F7F7F"/>
      </a:folHlink>
    </a:clrScheme>
    <a:fontScheme name="Street">
      <a:majorFont>
        <a:latin typeface="Franklin Gothic Heavy"/>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eetscapeVTI" id="{B20F88EA-96D0-4E96-9207-A1488DAC5867}" vid="{3F7E5CFE-E584-4E58-A75E-141AC45B14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1191</Words>
  <Application>Microsoft Office PowerPoint</Application>
  <PresentationFormat>Widescreen</PresentationFormat>
  <Paragraphs>139</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Gothic</vt:lpstr>
      <vt:lpstr>Consolas</vt:lpstr>
      <vt:lpstr>Franklin Gothic Heavy</vt:lpstr>
      <vt:lpstr>Humanist</vt:lpstr>
      <vt:lpstr>StreetscapeVTI</vt:lpstr>
      <vt:lpstr>The Perils and Benefits of Technology for Mental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Addiction Psychiatry Perspectives:  Co-Occurring Mental Health Conditions and the Complexities of Treatment, Re-Entry and  PHP Monitoring for Safety Sensitive Workers</dc:title>
  <dc:creator>Anish John</dc:creator>
  <cp:lastModifiedBy>Anish John</cp:lastModifiedBy>
  <cp:revision>20</cp:revision>
  <dcterms:created xsi:type="dcterms:W3CDTF">2024-01-31T18:56:28Z</dcterms:created>
  <dcterms:modified xsi:type="dcterms:W3CDTF">2024-03-01T17:29:10Z</dcterms:modified>
</cp:coreProperties>
</file>