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7"/>
  </p:notesMasterIdLst>
  <p:sldIdLst>
    <p:sldId id="500" r:id="rId2"/>
    <p:sldId id="523" r:id="rId3"/>
    <p:sldId id="3172" r:id="rId4"/>
    <p:sldId id="526" r:id="rId5"/>
    <p:sldId id="468" r:id="rId6"/>
    <p:sldId id="3173" r:id="rId7"/>
    <p:sldId id="297" r:id="rId8"/>
    <p:sldId id="3174" r:id="rId9"/>
    <p:sldId id="503" r:id="rId10"/>
    <p:sldId id="3176" r:id="rId11"/>
    <p:sldId id="3183" r:id="rId12"/>
    <p:sldId id="3289" r:id="rId13"/>
    <p:sldId id="3178" r:id="rId14"/>
    <p:sldId id="274" r:id="rId15"/>
    <p:sldId id="273" r:id="rId16"/>
    <p:sldId id="286" r:id="rId17"/>
    <p:sldId id="258" r:id="rId18"/>
    <p:sldId id="260" r:id="rId19"/>
    <p:sldId id="3311" r:id="rId20"/>
    <p:sldId id="3312" r:id="rId21"/>
    <p:sldId id="3313" r:id="rId22"/>
    <p:sldId id="3314" r:id="rId23"/>
    <p:sldId id="3315" r:id="rId24"/>
    <p:sldId id="3316" r:id="rId25"/>
    <p:sldId id="44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629" y="72"/>
      </p:cViewPr>
      <p:guideLst/>
    </p:cSldViewPr>
  </p:slideViewPr>
  <p:notesTextViewPr>
    <p:cViewPr>
      <p:scale>
        <a:sx n="1" d="1"/>
        <a:sy n="1" d="1"/>
      </p:scale>
      <p:origin x="0" y="0"/>
    </p:cViewPr>
  </p:notesTextViewPr>
  <p:sorterViewPr>
    <p:cViewPr>
      <p:scale>
        <a:sx n="100" d="100"/>
        <a:sy n="100" d="100"/>
      </p:scale>
      <p:origin x="0" y="-533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53C06-ECB4-4DAB-A8C9-4614AB482B21}"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4B76E-2335-456E-8274-9C2F31C95FE0}" type="slidenum">
              <a:rPr lang="en-US" smtClean="0"/>
              <a:t>‹#›</a:t>
            </a:fld>
            <a:endParaRPr lang="en-US"/>
          </a:p>
        </p:txBody>
      </p:sp>
    </p:spTree>
    <p:extLst>
      <p:ext uri="{BB962C8B-B14F-4D97-AF65-F5344CB8AC3E}">
        <p14:creationId xmlns:p14="http://schemas.microsoft.com/office/powerpoint/2010/main" val="2718662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Prefrontal</a:t>
            </a:r>
            <a:r>
              <a:rPr lang="en-US" baseline="0" dirty="0"/>
              <a:t> cortex guides behaviors, thoughts and feelings using representational knowledge. These are fundamental cognitive abilities. Can be weaker for those with ADHD or EF deficits/symptomology. </a:t>
            </a:r>
            <a:endParaRPr lang="en-US" dirty="0"/>
          </a:p>
        </p:txBody>
      </p:sp>
      <p:sp>
        <p:nvSpPr>
          <p:cNvPr id="4" name="Slide Number Placeholder 3"/>
          <p:cNvSpPr>
            <a:spLocks noGrp="1"/>
          </p:cNvSpPr>
          <p:nvPr>
            <p:ph type="sldNum" sz="quarter" idx="10"/>
          </p:nvPr>
        </p:nvSpPr>
        <p:spPr/>
        <p:txBody>
          <a:bodyPr/>
          <a:lstStyle/>
          <a:p>
            <a:fld id="{76F46241-C598-41AE-A19F-9373043602DE}" type="slidenum">
              <a:rPr lang="en-US" smtClean="0"/>
              <a:t>5</a:t>
            </a:fld>
            <a:endParaRPr lang="en-US"/>
          </a:p>
        </p:txBody>
      </p:sp>
    </p:spTree>
    <p:extLst>
      <p:ext uri="{BB962C8B-B14F-4D97-AF65-F5344CB8AC3E}">
        <p14:creationId xmlns:p14="http://schemas.microsoft.com/office/powerpoint/2010/main" val="378473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1F067A-74C1-4723-A240-03939DF13397}" type="slidenum">
              <a:rPr lang="en-US" smtClean="0"/>
              <a:t>7</a:t>
            </a:fld>
            <a:endParaRPr lang="en-US"/>
          </a:p>
        </p:txBody>
      </p:sp>
    </p:spTree>
    <p:extLst>
      <p:ext uri="{BB962C8B-B14F-4D97-AF65-F5344CB8AC3E}">
        <p14:creationId xmlns:p14="http://schemas.microsoft.com/office/powerpoint/2010/main" val="224034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051DE8-ED73-4F07-AA9B-42B2642345A0}"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55EA4C1-111B-4E89-A919-73769E9DA719}" type="slidenum">
              <a:rPr lang="en-US" smtClean="0"/>
              <a:t>‹#›</a:t>
            </a:fld>
            <a:endParaRPr lang="en-US"/>
          </a:p>
        </p:txBody>
      </p:sp>
    </p:spTree>
    <p:extLst>
      <p:ext uri="{BB962C8B-B14F-4D97-AF65-F5344CB8AC3E}">
        <p14:creationId xmlns:p14="http://schemas.microsoft.com/office/powerpoint/2010/main" val="31162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051DE8-ED73-4F07-AA9B-42B2642345A0}"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5EA4C1-111B-4E89-A919-73769E9DA719}" type="slidenum">
              <a:rPr lang="en-US" smtClean="0"/>
              <a:t>‹#›</a:t>
            </a:fld>
            <a:endParaRPr lang="en-US"/>
          </a:p>
        </p:txBody>
      </p:sp>
    </p:spTree>
    <p:extLst>
      <p:ext uri="{BB962C8B-B14F-4D97-AF65-F5344CB8AC3E}">
        <p14:creationId xmlns:p14="http://schemas.microsoft.com/office/powerpoint/2010/main" val="193120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051DE8-ED73-4F07-AA9B-42B2642345A0}"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5EA4C1-111B-4E89-A919-73769E9DA71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15028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7051DE8-ED73-4F07-AA9B-42B2642345A0}"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5EA4C1-111B-4E89-A919-73769E9DA719}" type="slidenum">
              <a:rPr lang="en-US" smtClean="0"/>
              <a:t>‹#›</a:t>
            </a:fld>
            <a:endParaRPr lang="en-US"/>
          </a:p>
        </p:txBody>
      </p:sp>
    </p:spTree>
    <p:extLst>
      <p:ext uri="{BB962C8B-B14F-4D97-AF65-F5344CB8AC3E}">
        <p14:creationId xmlns:p14="http://schemas.microsoft.com/office/powerpoint/2010/main" val="1260211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7051DE8-ED73-4F07-AA9B-42B2642345A0}"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5EA4C1-111B-4E89-A919-73769E9DA71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1720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7051DE8-ED73-4F07-AA9B-42B2642345A0}"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5EA4C1-111B-4E89-A919-73769E9DA719}" type="slidenum">
              <a:rPr lang="en-US" smtClean="0"/>
              <a:t>‹#›</a:t>
            </a:fld>
            <a:endParaRPr lang="en-US"/>
          </a:p>
        </p:txBody>
      </p:sp>
    </p:spTree>
    <p:extLst>
      <p:ext uri="{BB962C8B-B14F-4D97-AF65-F5344CB8AC3E}">
        <p14:creationId xmlns:p14="http://schemas.microsoft.com/office/powerpoint/2010/main" val="1107821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51DE8-ED73-4F07-AA9B-42B2642345A0}"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5EA4C1-111B-4E89-A919-73769E9DA719}" type="slidenum">
              <a:rPr lang="en-US" smtClean="0"/>
              <a:t>‹#›</a:t>
            </a:fld>
            <a:endParaRPr lang="en-US"/>
          </a:p>
        </p:txBody>
      </p:sp>
    </p:spTree>
    <p:extLst>
      <p:ext uri="{BB962C8B-B14F-4D97-AF65-F5344CB8AC3E}">
        <p14:creationId xmlns:p14="http://schemas.microsoft.com/office/powerpoint/2010/main" val="2633947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51DE8-ED73-4F07-AA9B-42B2642345A0}"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5EA4C1-111B-4E89-A919-73769E9DA719}" type="slidenum">
              <a:rPr lang="en-US" smtClean="0"/>
              <a:t>‹#›</a:t>
            </a:fld>
            <a:endParaRPr lang="en-US"/>
          </a:p>
        </p:txBody>
      </p:sp>
    </p:spTree>
    <p:extLst>
      <p:ext uri="{BB962C8B-B14F-4D97-AF65-F5344CB8AC3E}">
        <p14:creationId xmlns:p14="http://schemas.microsoft.com/office/powerpoint/2010/main" val="214077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051DE8-ED73-4F07-AA9B-42B2642345A0}"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55EA4C1-111B-4E89-A919-73769E9DA719}" type="slidenum">
              <a:rPr lang="en-US" smtClean="0"/>
              <a:t>‹#›</a:t>
            </a:fld>
            <a:endParaRPr lang="en-US"/>
          </a:p>
        </p:txBody>
      </p:sp>
    </p:spTree>
    <p:extLst>
      <p:ext uri="{BB962C8B-B14F-4D97-AF65-F5344CB8AC3E}">
        <p14:creationId xmlns:p14="http://schemas.microsoft.com/office/powerpoint/2010/main" val="184461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051DE8-ED73-4F07-AA9B-42B2642345A0}"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55EA4C1-111B-4E89-A919-73769E9DA719}" type="slidenum">
              <a:rPr lang="en-US" smtClean="0"/>
              <a:t>‹#›</a:t>
            </a:fld>
            <a:endParaRPr lang="en-US"/>
          </a:p>
        </p:txBody>
      </p:sp>
    </p:spTree>
    <p:extLst>
      <p:ext uri="{BB962C8B-B14F-4D97-AF65-F5344CB8AC3E}">
        <p14:creationId xmlns:p14="http://schemas.microsoft.com/office/powerpoint/2010/main" val="357689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051DE8-ED73-4F07-AA9B-42B2642345A0}"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55EA4C1-111B-4E89-A919-73769E9DA719}" type="slidenum">
              <a:rPr lang="en-US" smtClean="0"/>
              <a:t>‹#›</a:t>
            </a:fld>
            <a:endParaRPr lang="en-US"/>
          </a:p>
        </p:txBody>
      </p:sp>
    </p:spTree>
    <p:extLst>
      <p:ext uri="{BB962C8B-B14F-4D97-AF65-F5344CB8AC3E}">
        <p14:creationId xmlns:p14="http://schemas.microsoft.com/office/powerpoint/2010/main" val="341137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051DE8-ED73-4F07-AA9B-42B2642345A0}"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55EA4C1-111B-4E89-A919-73769E9DA719}" type="slidenum">
              <a:rPr lang="en-US" smtClean="0"/>
              <a:t>‹#›</a:t>
            </a:fld>
            <a:endParaRPr lang="en-US"/>
          </a:p>
        </p:txBody>
      </p:sp>
    </p:spTree>
    <p:extLst>
      <p:ext uri="{BB962C8B-B14F-4D97-AF65-F5344CB8AC3E}">
        <p14:creationId xmlns:p14="http://schemas.microsoft.com/office/powerpoint/2010/main" val="204307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051DE8-ED73-4F07-AA9B-42B2642345A0}"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55EA4C1-111B-4E89-A919-73769E9DA719}" type="slidenum">
              <a:rPr lang="en-US" smtClean="0"/>
              <a:t>‹#›</a:t>
            </a:fld>
            <a:endParaRPr lang="en-US"/>
          </a:p>
        </p:txBody>
      </p:sp>
    </p:spTree>
    <p:extLst>
      <p:ext uri="{BB962C8B-B14F-4D97-AF65-F5344CB8AC3E}">
        <p14:creationId xmlns:p14="http://schemas.microsoft.com/office/powerpoint/2010/main" val="12495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51DE8-ED73-4F07-AA9B-42B2642345A0}"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55EA4C1-111B-4E89-A919-73769E9DA719}" type="slidenum">
              <a:rPr lang="en-US" smtClean="0"/>
              <a:t>‹#›</a:t>
            </a:fld>
            <a:endParaRPr lang="en-US"/>
          </a:p>
        </p:txBody>
      </p:sp>
    </p:spTree>
    <p:extLst>
      <p:ext uri="{BB962C8B-B14F-4D97-AF65-F5344CB8AC3E}">
        <p14:creationId xmlns:p14="http://schemas.microsoft.com/office/powerpoint/2010/main" val="336522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051DE8-ED73-4F07-AA9B-42B2642345A0}"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55EA4C1-111B-4E89-A919-73769E9DA719}" type="slidenum">
              <a:rPr lang="en-US" smtClean="0"/>
              <a:t>‹#›</a:t>
            </a:fld>
            <a:endParaRPr lang="en-US"/>
          </a:p>
        </p:txBody>
      </p:sp>
    </p:spTree>
    <p:extLst>
      <p:ext uri="{BB962C8B-B14F-4D97-AF65-F5344CB8AC3E}">
        <p14:creationId xmlns:p14="http://schemas.microsoft.com/office/powerpoint/2010/main" val="317866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051DE8-ED73-4F07-AA9B-42B2642345A0}"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55EA4C1-111B-4E89-A919-73769E9DA719}" type="slidenum">
              <a:rPr lang="en-US" smtClean="0"/>
              <a:t>‹#›</a:t>
            </a:fld>
            <a:endParaRPr lang="en-US"/>
          </a:p>
        </p:txBody>
      </p:sp>
    </p:spTree>
    <p:extLst>
      <p:ext uri="{BB962C8B-B14F-4D97-AF65-F5344CB8AC3E}">
        <p14:creationId xmlns:p14="http://schemas.microsoft.com/office/powerpoint/2010/main" val="283958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7051DE8-ED73-4F07-AA9B-42B2642345A0}" type="datetimeFigureOut">
              <a:rPr lang="en-US" smtClean="0"/>
              <a:t>2/28/2024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55EA4C1-111B-4E89-A919-73769E9DA719}" type="slidenum">
              <a:rPr lang="en-US" smtClean="0"/>
              <a:t>‹#›</a:t>
            </a:fld>
            <a:endParaRPr lang="en-US"/>
          </a:p>
        </p:txBody>
      </p:sp>
    </p:spTree>
    <p:extLst>
      <p:ext uri="{BB962C8B-B14F-4D97-AF65-F5344CB8AC3E}">
        <p14:creationId xmlns:p14="http://schemas.microsoft.com/office/powerpoint/2010/main" val="362860842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eaconhouse.org.uk/" TargetMode="External"/><Relationship Id="rId7" Type="http://schemas.openxmlformats.org/officeDocument/2006/relationships/hyperlink" Target="https://www.psychologytoday.com/us/blog/origins-health/202104/positive-childhood-experiences-may-improve-mental-health" TargetMode="External"/><Relationship Id="rId2" Type="http://schemas.openxmlformats.org/officeDocument/2006/relationships/hyperlink" Target="https://www.acesconnection.com/blog/the-developing-brain-and-adverse-childhood-experiences-aces" TargetMode="External"/><Relationship Id="rId1" Type="http://schemas.openxmlformats.org/officeDocument/2006/relationships/slideLayout" Target="../slideLayouts/slideLayout2.xml"/><Relationship Id="rId6" Type="http://schemas.openxmlformats.org/officeDocument/2006/relationships/hyperlink" Target="https://www.careinnovations.org/wp-content/uploads/ACEs-COP_BCEs-Screener.pdf" TargetMode="External"/><Relationship Id="rId5" Type="http://schemas.openxmlformats.org/officeDocument/2006/relationships/hyperlink" Target="https://www.frontiersin.org/journals/public-health/articles/10.3389/fpubh.2023.1223953/full" TargetMode="External"/><Relationship Id="rId4" Type="http://schemas.openxmlformats.org/officeDocument/2006/relationships/hyperlink" Target="https://acestoohig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4B994-B0CD-4DD0-8C1C-4319E2ED8C43}"/>
              </a:ext>
            </a:extLst>
          </p:cNvPr>
          <p:cNvSpPr>
            <a:spLocks noGrp="1"/>
          </p:cNvSpPr>
          <p:nvPr>
            <p:ph type="ctrTitle"/>
          </p:nvPr>
        </p:nvSpPr>
        <p:spPr>
          <a:xfrm>
            <a:off x="2411932" y="1236306"/>
            <a:ext cx="8915399" cy="2262781"/>
          </a:xfrm>
        </p:spPr>
        <p:txBody>
          <a:bodyPr>
            <a:normAutofit/>
          </a:bodyPr>
          <a:lstStyle/>
          <a:p>
            <a:pPr algn="ctr"/>
            <a:r>
              <a:rPr lang="en-US" sz="4000" b="1" dirty="0"/>
              <a:t>From Tragedy to Triumph: </a:t>
            </a:r>
            <a:br>
              <a:rPr lang="en-US" sz="4000" b="1" dirty="0"/>
            </a:br>
            <a:r>
              <a:rPr lang="en-US" sz="4000" b="1" dirty="0"/>
              <a:t>The Pathway from ACEs to Growth </a:t>
            </a:r>
            <a:endParaRPr lang="en-US" sz="4000" dirty="0"/>
          </a:p>
        </p:txBody>
      </p:sp>
      <p:sp>
        <p:nvSpPr>
          <p:cNvPr id="3" name="Subtitle 2">
            <a:extLst>
              <a:ext uri="{FF2B5EF4-FFF2-40B4-BE49-F238E27FC236}">
                <a16:creationId xmlns:a16="http://schemas.microsoft.com/office/drawing/2014/main" id="{7470C734-3319-4367-B636-ED278EBD3D60}"/>
              </a:ext>
            </a:extLst>
          </p:cNvPr>
          <p:cNvSpPr>
            <a:spLocks noGrp="1"/>
          </p:cNvSpPr>
          <p:nvPr>
            <p:ph type="subTitle" idx="1"/>
          </p:nvPr>
        </p:nvSpPr>
        <p:spPr/>
        <p:txBody>
          <a:bodyPr>
            <a:normAutofit/>
          </a:bodyPr>
          <a:lstStyle/>
          <a:p>
            <a:r>
              <a:rPr lang="en-US" sz="2400" dirty="0">
                <a:solidFill>
                  <a:schemeClr val="tx1"/>
                </a:solidFill>
              </a:rPr>
              <a:t>Joy Winchester</a:t>
            </a:r>
          </a:p>
          <a:p>
            <a:r>
              <a:rPr lang="en-US" sz="2400" dirty="0">
                <a:solidFill>
                  <a:schemeClr val="tx1"/>
                </a:solidFill>
              </a:rPr>
              <a:t>Behavior Coach/Interventionist </a:t>
            </a:r>
          </a:p>
        </p:txBody>
      </p:sp>
    </p:spTree>
    <p:extLst>
      <p:ext uri="{BB962C8B-B14F-4D97-AF65-F5344CB8AC3E}">
        <p14:creationId xmlns:p14="http://schemas.microsoft.com/office/powerpoint/2010/main" val="2520022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2C76DCFF-EF22-4F54-92A5-9A8D16C22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692" y="0"/>
            <a:ext cx="8611572" cy="6656972"/>
          </a:xfrm>
          <a:prstGeom prst="rect">
            <a:avLst/>
          </a:prstGeom>
        </p:spPr>
      </p:pic>
    </p:spTree>
    <p:extLst>
      <p:ext uri="{BB962C8B-B14F-4D97-AF65-F5344CB8AC3E}">
        <p14:creationId xmlns:p14="http://schemas.microsoft.com/office/powerpoint/2010/main" val="54427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 timeline&#10;&#10;Description automatically generated">
            <a:extLst>
              <a:ext uri="{FF2B5EF4-FFF2-40B4-BE49-F238E27FC236}">
                <a16:creationId xmlns:a16="http://schemas.microsoft.com/office/drawing/2014/main" id="{3F062834-BCAE-64E1-A702-4F7803ACC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377" y="1260952"/>
            <a:ext cx="7891463" cy="474165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29536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73C2-6087-2450-4278-1D881EB8CF52}"/>
              </a:ext>
            </a:extLst>
          </p:cNvPr>
          <p:cNvSpPr>
            <a:spLocks noGrp="1"/>
          </p:cNvSpPr>
          <p:nvPr>
            <p:ph type="title"/>
          </p:nvPr>
        </p:nvSpPr>
        <p:spPr/>
        <p:txBody>
          <a:bodyPr/>
          <a:lstStyle/>
          <a:p>
            <a:pPr algn="ctr"/>
            <a:r>
              <a:rPr lang="en-US" dirty="0"/>
              <a:t>ACES and Impact on Ageing Brain 	</a:t>
            </a:r>
          </a:p>
        </p:txBody>
      </p:sp>
      <p:sp>
        <p:nvSpPr>
          <p:cNvPr id="3" name="Content Placeholder 2">
            <a:extLst>
              <a:ext uri="{FF2B5EF4-FFF2-40B4-BE49-F238E27FC236}">
                <a16:creationId xmlns:a16="http://schemas.microsoft.com/office/drawing/2014/main" id="{0F08DC8C-84BF-7FFD-7C86-6B827C67EF49}"/>
              </a:ext>
            </a:extLst>
          </p:cNvPr>
          <p:cNvSpPr>
            <a:spLocks noGrp="1"/>
          </p:cNvSpPr>
          <p:nvPr>
            <p:ph idx="1"/>
          </p:nvPr>
        </p:nvSpPr>
        <p:spPr>
          <a:xfrm>
            <a:off x="2220686" y="1380931"/>
            <a:ext cx="9517224" cy="5365102"/>
          </a:xfrm>
        </p:spPr>
        <p:txBody>
          <a:bodyPr>
            <a:normAutofit/>
          </a:bodyPr>
          <a:lstStyle/>
          <a:p>
            <a:r>
              <a:rPr lang="en-US" dirty="0"/>
              <a:t>Higher ACE scores correlated with:</a:t>
            </a:r>
          </a:p>
          <a:p>
            <a:pPr lvl="1"/>
            <a:r>
              <a:rPr lang="en-US" dirty="0"/>
              <a:t>Higher rates of dementia</a:t>
            </a:r>
          </a:p>
          <a:p>
            <a:pPr lvl="1"/>
            <a:r>
              <a:rPr lang="en-US" dirty="0"/>
              <a:t>Higher rates of Alzheimer’s Disease</a:t>
            </a:r>
          </a:p>
          <a:p>
            <a:pPr lvl="1"/>
            <a:r>
              <a:rPr lang="en-US" dirty="0"/>
              <a:t>Rapid cognitive decline-accelerated ageing process </a:t>
            </a:r>
          </a:p>
          <a:p>
            <a:pPr algn="l"/>
            <a:r>
              <a:rPr lang="en-US" dirty="0"/>
              <a:t>Quote from research: </a:t>
            </a:r>
            <a:r>
              <a:rPr lang="en-US" b="0" i="0" dirty="0">
                <a:solidFill>
                  <a:srgbClr val="1C1C1C"/>
                </a:solidFill>
                <a:effectLst/>
                <a:latin typeface="baskerville-etext"/>
              </a:rPr>
              <a:t>“It was striking that the older women and men who had a history of any adverse childhood experience, and also select types of adverse childhood experiences, were more likely to have objective signs of physical mobility impairment, cognitive impairment including problems with memory and concentration, and also to report difficulty carrying out core activities of daily living,” </a:t>
            </a:r>
          </a:p>
          <a:p>
            <a:pPr algn="l"/>
            <a:r>
              <a:rPr lang="en-US" b="0" i="0" dirty="0">
                <a:solidFill>
                  <a:srgbClr val="1C1C1C"/>
                </a:solidFill>
                <a:effectLst/>
                <a:latin typeface="baskerville-etext"/>
              </a:rPr>
              <a:t>Adults between the ages of 50 and 97 who had experienced violence as children, for example, were 80% more likely to have difficulty with daily living activities and 40% more likely to have mobility problems compared to those who had not. Older adults who reported having an unhappy family life as children were 40% more likely to have some degree of cognitive impairment</a:t>
            </a:r>
            <a:r>
              <a:rPr lang="en-US" dirty="0"/>
              <a:t> </a:t>
            </a:r>
          </a:p>
        </p:txBody>
      </p:sp>
      <p:sp>
        <p:nvSpPr>
          <p:cNvPr id="6" name="Slide Number Placeholder 5">
            <a:extLst>
              <a:ext uri="{FF2B5EF4-FFF2-40B4-BE49-F238E27FC236}">
                <a16:creationId xmlns:a16="http://schemas.microsoft.com/office/drawing/2014/main" id="{C88CED0A-40E3-1B71-C560-39BE8FA2D27B}"/>
              </a:ext>
            </a:extLst>
          </p:cNvPr>
          <p:cNvSpPr>
            <a:spLocks noGrp="1"/>
          </p:cNvSpPr>
          <p:nvPr>
            <p:ph type="sldNum" sz="quarter" idx="12"/>
          </p:nvPr>
        </p:nvSpPr>
        <p:spPr/>
        <p:txBody>
          <a:bodyPr/>
          <a:lstStyle/>
          <a:p>
            <a:fld id="{6E91CC32-6A6B-4E2E-BBA1-6864F305DA26}" type="slidenum">
              <a:rPr lang="en-US" smtClean="0"/>
              <a:t>12</a:t>
            </a:fld>
            <a:endParaRPr lang="en-US"/>
          </a:p>
        </p:txBody>
      </p:sp>
    </p:spTree>
    <p:extLst>
      <p:ext uri="{BB962C8B-B14F-4D97-AF65-F5344CB8AC3E}">
        <p14:creationId xmlns:p14="http://schemas.microsoft.com/office/powerpoint/2010/main" val="1036833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BEBD9FA3-F312-4469-8909-4C9500B8A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064" y="822960"/>
            <a:ext cx="9855975" cy="532892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19880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4EA4-BD8F-40F9-BB2B-C48E93D22258}"/>
              </a:ext>
            </a:extLst>
          </p:cNvPr>
          <p:cNvSpPr>
            <a:spLocks noGrp="1"/>
          </p:cNvSpPr>
          <p:nvPr>
            <p:ph type="title"/>
          </p:nvPr>
        </p:nvSpPr>
        <p:spPr>
          <a:xfrm>
            <a:off x="670559" y="296775"/>
            <a:ext cx="11257281" cy="594360"/>
          </a:xfrm>
        </p:spPr>
        <p:txBody>
          <a:bodyPr>
            <a:normAutofit/>
          </a:bodyPr>
          <a:lstStyle/>
          <a:p>
            <a:pPr algn="ctr"/>
            <a:r>
              <a:rPr lang="en-US" sz="3200" dirty="0"/>
              <a:t>Top-Down Control </a:t>
            </a:r>
          </a:p>
        </p:txBody>
      </p:sp>
      <p:pic>
        <p:nvPicPr>
          <p:cNvPr id="6" name="Content Placeholder 5">
            <a:extLst>
              <a:ext uri="{FF2B5EF4-FFF2-40B4-BE49-F238E27FC236}">
                <a16:creationId xmlns:a16="http://schemas.microsoft.com/office/drawing/2014/main" id="{EDD8D131-A959-4E24-9BFD-5C90354F703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1199"/>
          <a:stretch/>
        </p:blipFill>
        <p:spPr>
          <a:xfrm>
            <a:off x="6616202" y="1539284"/>
            <a:ext cx="4415971" cy="42657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 Placeholder 3">
            <a:extLst>
              <a:ext uri="{FF2B5EF4-FFF2-40B4-BE49-F238E27FC236}">
                <a16:creationId xmlns:a16="http://schemas.microsoft.com/office/drawing/2014/main" id="{A3676CF9-559C-4DFD-B9AE-6FFD4D6768E6}"/>
              </a:ext>
            </a:extLst>
          </p:cNvPr>
          <p:cNvSpPr>
            <a:spLocks noGrp="1"/>
          </p:cNvSpPr>
          <p:nvPr>
            <p:ph type="body" sz="half" idx="2"/>
          </p:nvPr>
        </p:nvSpPr>
        <p:spPr>
          <a:xfrm>
            <a:off x="1631549" y="1108869"/>
            <a:ext cx="4667650" cy="5126603"/>
          </a:xfrm>
          <a:ln/>
        </p:spPr>
        <p:style>
          <a:lnRef idx="2">
            <a:schemeClr val="accent2"/>
          </a:lnRef>
          <a:fillRef idx="1">
            <a:schemeClr val="lt1"/>
          </a:fillRef>
          <a:effectRef idx="0">
            <a:schemeClr val="accent2"/>
          </a:effectRef>
          <a:fontRef idx="minor">
            <a:schemeClr val="dk1"/>
          </a:fontRef>
        </p:style>
        <p:txBody>
          <a:bodyPr>
            <a:normAutofit/>
          </a:bodyPr>
          <a:lstStyle/>
          <a:p>
            <a:pPr marL="285750" indent="-285750">
              <a:buFont typeface="Arial" panose="020B0604020202020204" pitchFamily="34" charset="0"/>
              <a:buChar char="•"/>
            </a:pPr>
            <a:r>
              <a:rPr lang="en-US" sz="2000" dirty="0"/>
              <a:t>Neocortex is in control-keeps the limbic system and reptilian brain </a:t>
            </a:r>
          </a:p>
          <a:p>
            <a:pPr marL="285750" indent="-285750">
              <a:buFont typeface="Arial" panose="020B0604020202020204" pitchFamily="34" charset="0"/>
              <a:buChar char="•"/>
            </a:pPr>
            <a:r>
              <a:rPr lang="en-US" sz="2000" dirty="0"/>
              <a:t>When we get angry, instead of reacting we stop and think</a:t>
            </a:r>
          </a:p>
          <a:p>
            <a:pPr marL="285750" indent="-285750">
              <a:buFont typeface="Arial" panose="020B0604020202020204" pitchFamily="34" charset="0"/>
              <a:buChar char="•"/>
            </a:pPr>
            <a:r>
              <a:rPr lang="en-US" sz="2000" dirty="0"/>
              <a:t>We can put our strategies in action</a:t>
            </a:r>
          </a:p>
          <a:p>
            <a:pPr marL="285750" indent="-285750">
              <a:buFont typeface="Arial" panose="020B0604020202020204" pitchFamily="34" charset="0"/>
              <a:buChar char="•"/>
            </a:pPr>
            <a:r>
              <a:rPr lang="en-US" sz="1800" dirty="0"/>
              <a:t>Morals and Ethics guide us- right and wrong </a:t>
            </a:r>
          </a:p>
          <a:p>
            <a:pPr marL="285750" indent="-285750">
              <a:buFont typeface="Arial" panose="020B0604020202020204" pitchFamily="34" charset="0"/>
              <a:buChar char="•"/>
            </a:pPr>
            <a:r>
              <a:rPr lang="en-US" sz="2000" dirty="0"/>
              <a:t>We are able to think of the consequences of our actions in the future</a:t>
            </a:r>
          </a:p>
          <a:p>
            <a:pPr marL="285750" indent="-285750">
              <a:buFont typeface="Arial" panose="020B0604020202020204" pitchFamily="34" charset="0"/>
              <a:buChar char="•"/>
            </a:pPr>
            <a:r>
              <a:rPr lang="en-US" sz="2000" dirty="0"/>
              <a:t>We make decisions best for all involved not just us </a:t>
            </a:r>
          </a:p>
          <a:p>
            <a:pPr marL="285750" indent="-285750">
              <a:buFont typeface="Arial" panose="020B0604020202020204" pitchFamily="34" charset="0"/>
              <a:buChar char="•"/>
            </a:pPr>
            <a:r>
              <a:rPr lang="en-US" sz="2000" dirty="0"/>
              <a:t>We can talk it out, we can let it go, we can walk away</a:t>
            </a:r>
          </a:p>
        </p:txBody>
      </p:sp>
    </p:spTree>
    <p:extLst>
      <p:ext uri="{BB962C8B-B14F-4D97-AF65-F5344CB8AC3E}">
        <p14:creationId xmlns:p14="http://schemas.microsoft.com/office/powerpoint/2010/main" val="377561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93F6-3DCE-4543-95F9-917E8D27CDB3}"/>
              </a:ext>
            </a:extLst>
          </p:cNvPr>
          <p:cNvSpPr>
            <a:spLocks noGrp="1"/>
          </p:cNvSpPr>
          <p:nvPr>
            <p:ph type="title"/>
          </p:nvPr>
        </p:nvSpPr>
        <p:spPr>
          <a:xfrm>
            <a:off x="222699" y="129209"/>
            <a:ext cx="11679741" cy="655983"/>
          </a:xfrm>
        </p:spPr>
        <p:txBody>
          <a:bodyPr>
            <a:normAutofit/>
          </a:bodyPr>
          <a:lstStyle/>
          <a:p>
            <a:pPr algn="ctr"/>
            <a:r>
              <a:rPr lang="en-US" sz="3200" dirty="0"/>
              <a:t>Bottom-Up Control </a:t>
            </a:r>
          </a:p>
        </p:txBody>
      </p:sp>
      <p:pic>
        <p:nvPicPr>
          <p:cNvPr id="6" name="Content Placeholder 5">
            <a:extLst>
              <a:ext uri="{FF2B5EF4-FFF2-40B4-BE49-F238E27FC236}">
                <a16:creationId xmlns:a16="http://schemas.microsoft.com/office/drawing/2014/main" id="{53448CF1-8180-4848-90B8-0C86214C192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4978"/>
          <a:stretch/>
        </p:blipFill>
        <p:spPr>
          <a:xfrm>
            <a:off x="6805612" y="1757681"/>
            <a:ext cx="4522787" cy="35808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 Placeholder 3">
            <a:extLst>
              <a:ext uri="{FF2B5EF4-FFF2-40B4-BE49-F238E27FC236}">
                <a16:creationId xmlns:a16="http://schemas.microsoft.com/office/drawing/2014/main" id="{25ACD13B-9D2C-4BD1-BEDC-553DF8EE4044}"/>
              </a:ext>
            </a:extLst>
          </p:cNvPr>
          <p:cNvSpPr>
            <a:spLocks noGrp="1"/>
          </p:cNvSpPr>
          <p:nvPr>
            <p:ph type="body" sz="half" idx="2"/>
          </p:nvPr>
        </p:nvSpPr>
        <p:spPr>
          <a:xfrm>
            <a:off x="1600200" y="1121570"/>
            <a:ext cx="4688840" cy="5130799"/>
          </a:xfrm>
          <a:ln/>
        </p:spPr>
        <p:style>
          <a:lnRef idx="2">
            <a:schemeClr val="accent2"/>
          </a:lnRef>
          <a:fillRef idx="1">
            <a:schemeClr val="lt1"/>
          </a:fillRef>
          <a:effectRef idx="0">
            <a:schemeClr val="accent2"/>
          </a:effectRef>
          <a:fontRef idx="minor">
            <a:schemeClr val="dk1"/>
          </a:fontRef>
        </p:style>
        <p:txBody>
          <a:bodyPr>
            <a:noAutofit/>
          </a:bodyPr>
          <a:lstStyle/>
          <a:p>
            <a:pPr marL="285750" indent="-285750">
              <a:buFont typeface="Arial" panose="020B0604020202020204" pitchFamily="34" charset="0"/>
              <a:buChar char="•"/>
            </a:pPr>
            <a:r>
              <a:rPr lang="en-US" sz="1800" dirty="0"/>
              <a:t>The limbic system is in control- 15 second life </a:t>
            </a:r>
          </a:p>
          <a:p>
            <a:pPr marL="285750" indent="-285750">
              <a:buFont typeface="Arial" panose="020B0604020202020204" pitchFamily="34" charset="0"/>
              <a:buChar char="•"/>
            </a:pPr>
            <a:r>
              <a:rPr lang="en-US" sz="1800" dirty="0"/>
              <a:t>It is not about morals, personality, or choice </a:t>
            </a:r>
          </a:p>
          <a:p>
            <a:pPr marL="285750" indent="-285750">
              <a:buFont typeface="Arial" panose="020B0604020202020204" pitchFamily="34" charset="0"/>
              <a:buChar char="•"/>
            </a:pPr>
            <a:r>
              <a:rPr lang="en-US" sz="1800" dirty="0"/>
              <a:t>It is about instinct, emotionality, and survival </a:t>
            </a:r>
          </a:p>
          <a:p>
            <a:pPr marL="285750" indent="-285750">
              <a:buFont typeface="Arial" panose="020B0604020202020204" pitchFamily="34" charset="0"/>
              <a:buChar char="•"/>
            </a:pPr>
            <a:r>
              <a:rPr lang="en-US" sz="1800" dirty="0"/>
              <a:t>Traditional discipline will not work, there is no understanding of cause and effect</a:t>
            </a:r>
          </a:p>
          <a:p>
            <a:pPr marL="285750" indent="-285750">
              <a:buFont typeface="Arial" panose="020B0604020202020204" pitchFamily="34" charset="0"/>
              <a:buChar char="•"/>
            </a:pPr>
            <a:r>
              <a:rPr lang="en-US" sz="1800" dirty="0"/>
              <a:t>No understanding of “right” and “wrong” </a:t>
            </a:r>
          </a:p>
          <a:p>
            <a:pPr marL="285750" indent="-285750">
              <a:buFont typeface="Arial" panose="020B0604020202020204" pitchFamily="34" charset="0"/>
              <a:buChar char="•"/>
            </a:pPr>
            <a:r>
              <a:rPr lang="en-US" sz="1800" dirty="0"/>
              <a:t>What is felt- impulse, desire, or need in the moment is what is important regardless of consequences. </a:t>
            </a:r>
          </a:p>
          <a:p>
            <a:pPr marL="285750" indent="-285750">
              <a:buFont typeface="Arial" panose="020B0604020202020204" pitchFamily="34" charset="0"/>
              <a:buChar char="•"/>
            </a:pPr>
            <a:r>
              <a:rPr lang="en-US" sz="1800" dirty="0"/>
              <a:t>Example in your own life: super stressed eat chocolate no regard for consequences just want to satisfy need. </a:t>
            </a:r>
          </a:p>
        </p:txBody>
      </p:sp>
    </p:spTree>
    <p:extLst>
      <p:ext uri="{BB962C8B-B14F-4D97-AF65-F5344CB8AC3E}">
        <p14:creationId xmlns:p14="http://schemas.microsoft.com/office/powerpoint/2010/main" val="3492318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31" descr="Graphical user interface, application, radar chart&#10;&#10;Description automatically generated"/>
          <p:cNvPicPr preferRelativeResize="0"/>
          <p:nvPr/>
        </p:nvPicPr>
        <p:blipFill rotWithShape="1">
          <a:blip r:embed="rId3">
            <a:alphaModFix/>
          </a:blip>
          <a:srcRect/>
          <a:stretch/>
        </p:blipFill>
        <p:spPr>
          <a:xfrm>
            <a:off x="2615040" y="334806"/>
            <a:ext cx="6961920" cy="63809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8ED30F-D759-40A9-B725-06C21057186E}"/>
              </a:ext>
            </a:extLst>
          </p:cNvPr>
          <p:cNvSpPr>
            <a:spLocks noGrp="1"/>
          </p:cNvSpPr>
          <p:nvPr>
            <p:ph type="title"/>
          </p:nvPr>
        </p:nvSpPr>
        <p:spPr/>
        <p:txBody>
          <a:bodyPr/>
          <a:lstStyle/>
          <a:p>
            <a:r>
              <a:rPr lang="en-US" dirty="0"/>
              <a:t>What We Have Done Right  </a:t>
            </a:r>
          </a:p>
        </p:txBody>
      </p:sp>
      <p:sp>
        <p:nvSpPr>
          <p:cNvPr id="5" name="Content Placeholder 4">
            <a:extLst>
              <a:ext uri="{FF2B5EF4-FFF2-40B4-BE49-F238E27FC236}">
                <a16:creationId xmlns:a16="http://schemas.microsoft.com/office/drawing/2014/main" id="{5EDE4CF4-E885-47A2-9532-B6B940682BF5}"/>
              </a:ext>
            </a:extLst>
          </p:cNvPr>
          <p:cNvSpPr>
            <a:spLocks noGrp="1"/>
          </p:cNvSpPr>
          <p:nvPr>
            <p:ph idx="1"/>
          </p:nvPr>
        </p:nvSpPr>
        <p:spPr>
          <a:xfrm>
            <a:off x="2090845" y="1588198"/>
            <a:ext cx="8915400" cy="4336774"/>
          </a:xfrm>
        </p:spPr>
        <p:txBody>
          <a:bodyPr/>
          <a:lstStyle/>
          <a:p>
            <a:r>
              <a:rPr lang="en-US" dirty="0"/>
              <a:t>Understanding: Adversity is not your destiny</a:t>
            </a:r>
          </a:p>
          <a:p>
            <a:r>
              <a:rPr lang="en-US" dirty="0"/>
              <a:t>Understanding that children and adults are whole people and are more than the worst things that have happened in their lives </a:t>
            </a:r>
          </a:p>
          <a:p>
            <a:r>
              <a:rPr lang="en-US" dirty="0"/>
              <a:t>ACES is understood in many fields now: education, medicine, law enforcement, </a:t>
            </a:r>
            <a:r>
              <a:rPr lang="en-US" dirty="0" err="1"/>
              <a:t>etc</a:t>
            </a:r>
            <a:endParaRPr lang="en-US" dirty="0"/>
          </a:p>
          <a:p>
            <a:r>
              <a:rPr lang="en-US" dirty="0"/>
              <a:t>Acknowledging that ACES can have a negative impact at childhood and into adulthood has changed systems of support </a:t>
            </a:r>
          </a:p>
          <a:p>
            <a:r>
              <a:rPr lang="en-US" dirty="0"/>
              <a:t>Mental health is becoming an accepted phrase and the stigma is slowly fading</a:t>
            </a:r>
          </a:p>
          <a:p>
            <a:endParaRPr lang="en-US" dirty="0"/>
          </a:p>
          <a:p>
            <a:endParaRPr lang="en-US" dirty="0"/>
          </a:p>
        </p:txBody>
      </p:sp>
    </p:spTree>
    <p:extLst>
      <p:ext uri="{BB962C8B-B14F-4D97-AF65-F5344CB8AC3E}">
        <p14:creationId xmlns:p14="http://schemas.microsoft.com/office/powerpoint/2010/main" val="2352806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E5508-AF16-41CB-B5A6-C4F29E791E38}"/>
              </a:ext>
            </a:extLst>
          </p:cNvPr>
          <p:cNvSpPr>
            <a:spLocks noGrp="1"/>
          </p:cNvSpPr>
          <p:nvPr>
            <p:ph type="title"/>
          </p:nvPr>
        </p:nvSpPr>
        <p:spPr>
          <a:xfrm>
            <a:off x="2643606" y="127591"/>
            <a:ext cx="8711716" cy="1095360"/>
          </a:xfrm>
        </p:spPr>
        <p:txBody>
          <a:bodyPr>
            <a:normAutofit fontScale="90000"/>
          </a:bodyPr>
          <a:lstStyle/>
          <a:p>
            <a:pPr algn="ctr"/>
            <a:r>
              <a:rPr lang="en-US" dirty="0"/>
              <a:t>John Hopkins 2019- Positive Childhood Experiences  </a:t>
            </a:r>
          </a:p>
        </p:txBody>
      </p:sp>
      <p:sp>
        <p:nvSpPr>
          <p:cNvPr id="3" name="Content Placeholder 2">
            <a:extLst>
              <a:ext uri="{FF2B5EF4-FFF2-40B4-BE49-F238E27FC236}">
                <a16:creationId xmlns:a16="http://schemas.microsoft.com/office/drawing/2014/main" id="{EFDE63DB-95CE-4EE8-931C-9965A927FD74}"/>
              </a:ext>
            </a:extLst>
          </p:cNvPr>
          <p:cNvSpPr>
            <a:spLocks noGrp="1"/>
          </p:cNvSpPr>
          <p:nvPr>
            <p:ph idx="1"/>
          </p:nvPr>
        </p:nvSpPr>
        <p:spPr>
          <a:xfrm>
            <a:off x="2277151" y="1222951"/>
            <a:ext cx="9644835" cy="5507458"/>
          </a:xfrm>
        </p:spPr>
        <p:txBody>
          <a:bodyPr>
            <a:normAutofit/>
          </a:bodyPr>
          <a:lstStyle/>
          <a:p>
            <a:pPr fontAlgn="base"/>
            <a:r>
              <a:rPr lang="en-US" dirty="0"/>
              <a:t>Findings: Kids with high PCE’s become adults who can seek and get care and support, which improves symptoms even if mental health illness is present. </a:t>
            </a:r>
          </a:p>
          <a:p>
            <a:pPr fontAlgn="base"/>
            <a:r>
              <a:rPr lang="en-US" dirty="0"/>
              <a:t>The relationship between PCE’s and good mental health is dose-responsive.  </a:t>
            </a:r>
          </a:p>
          <a:p>
            <a:pPr fontAlgn="base"/>
            <a:r>
              <a:rPr lang="en-US" dirty="0"/>
              <a:t>The more a child gets, the better adult health.</a:t>
            </a:r>
          </a:p>
          <a:p>
            <a:pPr fontAlgn="base"/>
            <a:r>
              <a:rPr lang="en-US" dirty="0">
                <a:solidFill>
                  <a:srgbClr val="282828"/>
                </a:solidFill>
              </a:rPr>
              <a:t>T</a:t>
            </a:r>
            <a:r>
              <a:rPr lang="en-US" b="0" i="0" dirty="0">
                <a:solidFill>
                  <a:srgbClr val="282828"/>
                </a:solidFill>
                <a:effectLst/>
              </a:rPr>
              <a:t>he absence of PCEs may be linked with more mental health problems than the presence of ACEs</a:t>
            </a:r>
            <a:endParaRPr lang="en-US" dirty="0"/>
          </a:p>
          <a:p>
            <a:pPr fontAlgn="base"/>
            <a:r>
              <a:rPr lang="en-US" dirty="0"/>
              <a:t> PCEs:</a:t>
            </a:r>
          </a:p>
          <a:p>
            <a:pPr lvl="1" fontAlgn="base"/>
            <a:r>
              <a:rPr lang="en-US" dirty="0"/>
              <a:t>Ability to talk with family about feelings. </a:t>
            </a:r>
          </a:p>
          <a:p>
            <a:pPr lvl="1" fontAlgn="base"/>
            <a:r>
              <a:rPr lang="en-US" dirty="0"/>
              <a:t>Felt experience that family is supportive and difficult times. </a:t>
            </a:r>
          </a:p>
          <a:p>
            <a:pPr lvl="1" fontAlgn="base"/>
            <a:r>
              <a:rPr lang="en-US" dirty="0"/>
              <a:t>Enjoyment and participation in community traditions. </a:t>
            </a:r>
          </a:p>
          <a:p>
            <a:pPr lvl="1" fontAlgn="base"/>
            <a:r>
              <a:rPr lang="en-US" dirty="0"/>
              <a:t>Feeling of belonging in high school</a:t>
            </a:r>
          </a:p>
          <a:p>
            <a:pPr lvl="1" fontAlgn="base"/>
            <a:r>
              <a:rPr lang="en-US" dirty="0"/>
              <a:t>Feeling of being supported by friends. </a:t>
            </a:r>
          </a:p>
          <a:p>
            <a:pPr lvl="1" fontAlgn="base"/>
            <a:r>
              <a:rPr lang="en-US" dirty="0"/>
              <a:t>Having at least two non-parent adults who genuinely care. </a:t>
            </a:r>
          </a:p>
          <a:p>
            <a:pPr lvl="1" fontAlgn="base"/>
            <a:r>
              <a:rPr lang="en-US" dirty="0"/>
              <a:t>Feeling safe and protected by an adult at home. </a:t>
            </a:r>
          </a:p>
        </p:txBody>
      </p:sp>
    </p:spTree>
    <p:extLst>
      <p:ext uri="{BB962C8B-B14F-4D97-AF65-F5344CB8AC3E}">
        <p14:creationId xmlns:p14="http://schemas.microsoft.com/office/powerpoint/2010/main" val="2149066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916159-AA8A-1548-5F99-36FC678952F6}"/>
              </a:ext>
            </a:extLst>
          </p:cNvPr>
          <p:cNvSpPr>
            <a:spLocks noGrp="1"/>
          </p:cNvSpPr>
          <p:nvPr>
            <p:ph type="title"/>
          </p:nvPr>
        </p:nvSpPr>
        <p:spPr>
          <a:xfrm>
            <a:off x="1996751" y="624110"/>
            <a:ext cx="9507861" cy="700837"/>
          </a:xfrm>
        </p:spPr>
        <p:txBody>
          <a:bodyPr/>
          <a:lstStyle/>
          <a:p>
            <a:pPr algn="ctr"/>
            <a:r>
              <a:rPr lang="en-US" dirty="0"/>
              <a:t>Positive Childhood Experiences (PCEs)</a:t>
            </a:r>
          </a:p>
        </p:txBody>
      </p:sp>
      <p:pic>
        <p:nvPicPr>
          <p:cNvPr id="8" name="Content Placeholder 7" descr="Graphical user interface, text&#10;&#10;Description automatically generated">
            <a:extLst>
              <a:ext uri="{FF2B5EF4-FFF2-40B4-BE49-F238E27FC236}">
                <a16:creationId xmlns:a16="http://schemas.microsoft.com/office/drawing/2014/main" id="{B3E18192-6B7E-23CD-25D5-C56407C23B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6751" y="1801953"/>
            <a:ext cx="9396745" cy="443193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9081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539F-DB81-4840-89D9-0C7A9B77C518}"/>
              </a:ext>
            </a:extLst>
          </p:cNvPr>
          <p:cNvSpPr>
            <a:spLocks noGrp="1"/>
          </p:cNvSpPr>
          <p:nvPr>
            <p:ph type="title"/>
          </p:nvPr>
        </p:nvSpPr>
        <p:spPr>
          <a:xfrm>
            <a:off x="2129667" y="360062"/>
            <a:ext cx="8917744" cy="1478570"/>
          </a:xfrm>
        </p:spPr>
        <p:txBody>
          <a:bodyPr/>
          <a:lstStyle/>
          <a:p>
            <a:r>
              <a:rPr lang="en-US" dirty="0"/>
              <a:t>First some fun:  just read the words</a:t>
            </a:r>
          </a:p>
        </p:txBody>
      </p:sp>
      <p:sp>
        <p:nvSpPr>
          <p:cNvPr id="5" name="Rectangle 4">
            <a:extLst>
              <a:ext uri="{FF2B5EF4-FFF2-40B4-BE49-F238E27FC236}">
                <a16:creationId xmlns:a16="http://schemas.microsoft.com/office/drawing/2014/main" id="{F30EC9A2-8F40-49A2-98A2-0C2834B50C75}"/>
              </a:ext>
            </a:extLst>
          </p:cNvPr>
          <p:cNvSpPr/>
          <p:nvPr/>
        </p:nvSpPr>
        <p:spPr>
          <a:xfrm>
            <a:off x="2129666" y="1527933"/>
            <a:ext cx="7704559" cy="4791378"/>
          </a:xfrm>
          <a:prstGeom prst="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DD1EA3D-33E8-4554-957D-8653A79BC7E5}"/>
              </a:ext>
            </a:extLst>
          </p:cNvPr>
          <p:cNvSpPr>
            <a:spLocks noGrp="1"/>
          </p:cNvSpPr>
          <p:nvPr>
            <p:ph idx="1"/>
          </p:nvPr>
        </p:nvSpPr>
        <p:spPr>
          <a:xfrm>
            <a:off x="2530823" y="2147365"/>
            <a:ext cx="8656342" cy="3788533"/>
          </a:xfrm>
        </p:spPr>
        <p:txBody>
          <a:bodyPr>
            <a:normAutofit/>
          </a:bodyPr>
          <a:lstStyle/>
          <a:p>
            <a:pPr marL="0" indent="0">
              <a:buNone/>
            </a:pPr>
            <a:r>
              <a:rPr lang="en-US" b="1" dirty="0">
                <a:solidFill>
                  <a:srgbClr val="00B050"/>
                </a:solidFill>
              </a:rPr>
              <a:t>BLUE	</a:t>
            </a:r>
            <a:r>
              <a:rPr lang="en-US" b="1" dirty="0"/>
              <a:t>		</a:t>
            </a:r>
            <a:r>
              <a:rPr lang="en-US" b="1" dirty="0">
                <a:solidFill>
                  <a:schemeClr val="accent4"/>
                </a:solidFill>
              </a:rPr>
              <a:t>RED</a:t>
            </a:r>
            <a:r>
              <a:rPr lang="en-US" b="1" dirty="0"/>
              <a:t>			</a:t>
            </a:r>
            <a:r>
              <a:rPr lang="en-US" b="1" dirty="0">
                <a:ln>
                  <a:solidFill>
                    <a:schemeClr val="tx1"/>
                  </a:solidFill>
                </a:ln>
                <a:solidFill>
                  <a:srgbClr val="FFFF00"/>
                </a:solidFill>
              </a:rPr>
              <a:t>YELLOW</a:t>
            </a:r>
            <a:r>
              <a:rPr lang="en-US" b="1" dirty="0"/>
              <a:t>		</a:t>
            </a:r>
            <a:r>
              <a:rPr lang="en-US" b="1" dirty="0">
                <a:solidFill>
                  <a:srgbClr val="FF0000"/>
                </a:solidFill>
              </a:rPr>
              <a:t>ORANGE</a:t>
            </a:r>
          </a:p>
          <a:p>
            <a:pPr marL="0" indent="0">
              <a:buNone/>
            </a:pPr>
            <a:r>
              <a:rPr lang="en-US" b="1" dirty="0">
                <a:ln>
                  <a:solidFill>
                    <a:schemeClr val="tx1"/>
                  </a:solidFill>
                </a:ln>
                <a:solidFill>
                  <a:srgbClr val="FFFF00"/>
                </a:solidFill>
              </a:rPr>
              <a:t>GREEN</a:t>
            </a:r>
            <a:r>
              <a:rPr lang="en-US" b="1" dirty="0">
                <a:solidFill>
                  <a:srgbClr val="FFFF00"/>
                </a:solidFill>
              </a:rPr>
              <a:t> 	</a:t>
            </a:r>
            <a:r>
              <a:rPr lang="en-US" b="1" dirty="0"/>
              <a:t>	</a:t>
            </a:r>
            <a:r>
              <a:rPr lang="en-US" b="1" dirty="0">
                <a:solidFill>
                  <a:srgbClr val="FF0000"/>
                </a:solidFill>
              </a:rPr>
              <a:t>BLUE</a:t>
            </a:r>
            <a:r>
              <a:rPr lang="en-US" b="1" dirty="0">
                <a:solidFill>
                  <a:srgbClr val="C00000"/>
                </a:solidFill>
              </a:rPr>
              <a:t> 	</a:t>
            </a:r>
            <a:r>
              <a:rPr lang="en-US" b="1" dirty="0"/>
              <a:t>		</a:t>
            </a:r>
            <a:r>
              <a:rPr lang="en-US" b="1" dirty="0">
                <a:solidFill>
                  <a:srgbClr val="0070C0"/>
                </a:solidFill>
              </a:rPr>
              <a:t>PURPLE </a:t>
            </a:r>
            <a:r>
              <a:rPr lang="en-US" b="1" dirty="0"/>
              <a:t>		</a:t>
            </a:r>
            <a:r>
              <a:rPr lang="en-US" b="1" dirty="0">
                <a:solidFill>
                  <a:srgbClr val="00B050"/>
                </a:solidFill>
              </a:rPr>
              <a:t>RED</a:t>
            </a:r>
          </a:p>
          <a:p>
            <a:pPr marL="0" indent="0">
              <a:buNone/>
            </a:pPr>
            <a:r>
              <a:rPr lang="en-US" b="1" dirty="0">
                <a:solidFill>
                  <a:srgbClr val="FF0000"/>
                </a:solidFill>
              </a:rPr>
              <a:t>PURPLE </a:t>
            </a:r>
            <a:r>
              <a:rPr lang="en-US" b="1" dirty="0"/>
              <a:t>		</a:t>
            </a:r>
            <a:r>
              <a:rPr lang="en-US" b="1" dirty="0">
                <a:solidFill>
                  <a:srgbClr val="00B050"/>
                </a:solidFill>
              </a:rPr>
              <a:t>YELLOW </a:t>
            </a:r>
            <a:r>
              <a:rPr lang="en-US" b="1" dirty="0"/>
              <a:t>		</a:t>
            </a:r>
            <a:r>
              <a:rPr lang="en-US" b="1" dirty="0">
                <a:ln>
                  <a:solidFill>
                    <a:schemeClr val="tx1"/>
                  </a:solidFill>
                </a:ln>
                <a:solidFill>
                  <a:srgbClr val="FFFF00"/>
                </a:solidFill>
              </a:rPr>
              <a:t>RED </a:t>
            </a:r>
            <a:r>
              <a:rPr lang="en-US" b="1" dirty="0">
                <a:solidFill>
                  <a:srgbClr val="FFFF00"/>
                </a:solidFill>
              </a:rPr>
              <a:t>	</a:t>
            </a:r>
            <a:r>
              <a:rPr lang="en-US" b="1" dirty="0"/>
              <a:t>		</a:t>
            </a:r>
            <a:r>
              <a:rPr lang="en-US" b="1" dirty="0">
                <a:solidFill>
                  <a:srgbClr val="FF0000"/>
                </a:solidFill>
              </a:rPr>
              <a:t>BLUE</a:t>
            </a:r>
          </a:p>
          <a:p>
            <a:pPr marL="0" indent="0">
              <a:buNone/>
            </a:pPr>
            <a:r>
              <a:rPr lang="en-US" b="1" dirty="0">
                <a:solidFill>
                  <a:srgbClr val="00B050"/>
                </a:solidFill>
              </a:rPr>
              <a:t>ORANGE </a:t>
            </a:r>
            <a:r>
              <a:rPr lang="en-US" b="1" dirty="0"/>
              <a:t>		</a:t>
            </a:r>
            <a:r>
              <a:rPr lang="en-US" b="1" dirty="0">
                <a:ln>
                  <a:solidFill>
                    <a:schemeClr val="tx1"/>
                  </a:solidFill>
                </a:ln>
                <a:solidFill>
                  <a:srgbClr val="FFFF00"/>
                </a:solidFill>
              </a:rPr>
              <a:t>BLUE</a:t>
            </a:r>
            <a:r>
              <a:rPr lang="en-US" b="1" dirty="0">
                <a:solidFill>
                  <a:srgbClr val="FFFF00"/>
                </a:solidFill>
              </a:rPr>
              <a:t> 	</a:t>
            </a:r>
            <a:r>
              <a:rPr lang="en-US" b="1" dirty="0"/>
              <a:t>		</a:t>
            </a:r>
            <a:r>
              <a:rPr lang="en-US" b="1" dirty="0">
                <a:solidFill>
                  <a:schemeClr val="accent4"/>
                </a:solidFill>
              </a:rPr>
              <a:t>YELLOW </a:t>
            </a:r>
            <a:r>
              <a:rPr lang="en-US" b="1" dirty="0"/>
              <a:t>		</a:t>
            </a:r>
            <a:r>
              <a:rPr lang="en-US" b="1" dirty="0">
                <a:solidFill>
                  <a:srgbClr val="0070C0"/>
                </a:solidFill>
              </a:rPr>
              <a:t>RED</a:t>
            </a:r>
          </a:p>
          <a:p>
            <a:pPr marL="0" indent="0">
              <a:buNone/>
            </a:pPr>
            <a:r>
              <a:rPr lang="en-US" b="1" dirty="0">
                <a:solidFill>
                  <a:srgbClr val="0070C0"/>
                </a:solidFill>
              </a:rPr>
              <a:t>RED </a:t>
            </a:r>
            <a:r>
              <a:rPr lang="en-US" b="1" dirty="0"/>
              <a:t>			</a:t>
            </a:r>
            <a:r>
              <a:rPr lang="en-US" b="1" dirty="0">
                <a:solidFill>
                  <a:schemeClr val="accent4"/>
                </a:solidFill>
              </a:rPr>
              <a:t>GREEN</a:t>
            </a:r>
            <a:r>
              <a:rPr lang="en-US" b="1" dirty="0">
                <a:solidFill>
                  <a:srgbClr val="7030A0"/>
                </a:solidFill>
              </a:rPr>
              <a:t> 	</a:t>
            </a:r>
            <a:r>
              <a:rPr lang="en-US" b="1" dirty="0"/>
              <a:t>	</a:t>
            </a:r>
            <a:r>
              <a:rPr lang="en-US" b="1" dirty="0">
                <a:solidFill>
                  <a:srgbClr val="FF0000"/>
                </a:solidFill>
              </a:rPr>
              <a:t>ORANGE</a:t>
            </a:r>
            <a:r>
              <a:rPr lang="en-US" b="1" dirty="0">
                <a:solidFill>
                  <a:srgbClr val="C00000"/>
                </a:solidFill>
              </a:rPr>
              <a:t> </a:t>
            </a:r>
            <a:r>
              <a:rPr lang="en-US" b="1" dirty="0"/>
              <a:t>		</a:t>
            </a:r>
            <a:r>
              <a:rPr lang="en-US" b="1" dirty="0">
                <a:ln>
                  <a:solidFill>
                    <a:schemeClr val="tx1"/>
                  </a:solidFill>
                </a:ln>
                <a:solidFill>
                  <a:srgbClr val="FFFF00"/>
                </a:solidFill>
              </a:rPr>
              <a:t>BLUE</a:t>
            </a:r>
          </a:p>
          <a:p>
            <a:pPr marL="0" indent="0">
              <a:buNone/>
            </a:pPr>
            <a:r>
              <a:rPr lang="en-US" dirty="0">
                <a:ln>
                  <a:solidFill>
                    <a:schemeClr val="tx1"/>
                  </a:solidFill>
                </a:ln>
                <a:solidFill>
                  <a:srgbClr val="FFFF00"/>
                </a:solidFill>
              </a:rPr>
              <a:t>PURPLE </a:t>
            </a:r>
            <a:r>
              <a:rPr lang="en-US" b="1" dirty="0">
                <a:solidFill>
                  <a:srgbClr val="FFFF00"/>
                </a:solidFill>
              </a:rPr>
              <a:t>	</a:t>
            </a:r>
            <a:r>
              <a:rPr lang="en-US" b="1" dirty="0"/>
              <a:t>	</a:t>
            </a:r>
            <a:r>
              <a:rPr lang="en-US" b="1" dirty="0">
                <a:solidFill>
                  <a:srgbClr val="0070C0"/>
                </a:solidFill>
              </a:rPr>
              <a:t>YELLOW </a:t>
            </a:r>
            <a:r>
              <a:rPr lang="en-US" b="1" dirty="0"/>
              <a:t>		</a:t>
            </a:r>
            <a:r>
              <a:rPr lang="en-US" b="1" dirty="0">
                <a:ln>
                  <a:solidFill>
                    <a:schemeClr val="tx1"/>
                  </a:solidFill>
                </a:ln>
                <a:solidFill>
                  <a:srgbClr val="FFFF00"/>
                </a:solidFill>
              </a:rPr>
              <a:t>BLUE </a:t>
            </a:r>
            <a:r>
              <a:rPr lang="en-US" b="1" dirty="0">
                <a:ln>
                  <a:solidFill>
                    <a:schemeClr val="tx1"/>
                  </a:solidFill>
                </a:ln>
              </a:rPr>
              <a:t>	</a:t>
            </a:r>
            <a:r>
              <a:rPr lang="en-US" b="1" dirty="0"/>
              <a:t>		</a:t>
            </a:r>
            <a:r>
              <a:rPr lang="en-US" b="1" dirty="0">
                <a:solidFill>
                  <a:srgbClr val="00B050"/>
                </a:solidFill>
              </a:rPr>
              <a:t>ORANGE</a:t>
            </a:r>
          </a:p>
          <a:p>
            <a:pPr marL="0" indent="0">
              <a:buNone/>
            </a:pPr>
            <a:endParaRPr lang="en-US" dirty="0"/>
          </a:p>
        </p:txBody>
      </p:sp>
    </p:spTree>
    <p:extLst>
      <p:ext uri="{BB962C8B-B14F-4D97-AF65-F5344CB8AC3E}">
        <p14:creationId xmlns:p14="http://schemas.microsoft.com/office/powerpoint/2010/main" val="3290835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FE96-E448-7593-A776-C3480E521F81}"/>
              </a:ext>
            </a:extLst>
          </p:cNvPr>
          <p:cNvSpPr>
            <a:spLocks noGrp="1"/>
          </p:cNvSpPr>
          <p:nvPr>
            <p:ph type="title"/>
          </p:nvPr>
        </p:nvSpPr>
        <p:spPr>
          <a:xfrm>
            <a:off x="2164703" y="624110"/>
            <a:ext cx="9339910" cy="719498"/>
          </a:xfrm>
        </p:spPr>
        <p:txBody>
          <a:bodyPr/>
          <a:lstStyle/>
          <a:p>
            <a:pPr algn="ctr"/>
            <a:r>
              <a:rPr lang="en-US" dirty="0"/>
              <a:t>PCEs on Mental Health </a:t>
            </a:r>
          </a:p>
        </p:txBody>
      </p:sp>
      <p:pic>
        <p:nvPicPr>
          <p:cNvPr id="5" name="Content Placeholder 4" descr="Diagram, text&#10;&#10;Description automatically generated">
            <a:extLst>
              <a:ext uri="{FF2B5EF4-FFF2-40B4-BE49-F238E27FC236}">
                <a16:creationId xmlns:a16="http://schemas.microsoft.com/office/drawing/2014/main" id="{CBE9FCF4-8DED-32FA-F002-3662A393DC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5878" y="1842131"/>
            <a:ext cx="8145624" cy="463435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66235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84D7-9650-10A8-B461-3E2067DD71CB}"/>
              </a:ext>
            </a:extLst>
          </p:cNvPr>
          <p:cNvSpPr>
            <a:spLocks noGrp="1"/>
          </p:cNvSpPr>
          <p:nvPr>
            <p:ph type="title"/>
          </p:nvPr>
        </p:nvSpPr>
        <p:spPr>
          <a:xfrm>
            <a:off x="2151017" y="624110"/>
            <a:ext cx="8911687" cy="663514"/>
          </a:xfrm>
        </p:spPr>
        <p:txBody>
          <a:bodyPr/>
          <a:lstStyle/>
          <a:p>
            <a:pPr algn="ctr"/>
            <a:r>
              <a:rPr lang="en-US" dirty="0"/>
              <a:t>ACEs and PCEs</a:t>
            </a:r>
          </a:p>
        </p:txBody>
      </p:sp>
      <p:pic>
        <p:nvPicPr>
          <p:cNvPr id="5" name="Content Placeholder 4" descr="Chart, line chart&#10;&#10;Description automatically generated">
            <a:extLst>
              <a:ext uri="{FF2B5EF4-FFF2-40B4-BE49-F238E27FC236}">
                <a16:creationId xmlns:a16="http://schemas.microsoft.com/office/drawing/2014/main" id="{CA61C1D8-0429-F400-324C-3DB22C83CB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1017" y="1686338"/>
            <a:ext cx="8971280" cy="454755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11095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69B4-D0B7-F3A3-1EFF-25743FF6BF18}"/>
              </a:ext>
            </a:extLst>
          </p:cNvPr>
          <p:cNvSpPr>
            <a:spLocks noGrp="1"/>
          </p:cNvSpPr>
          <p:nvPr>
            <p:ph type="title"/>
          </p:nvPr>
        </p:nvSpPr>
        <p:spPr>
          <a:xfrm>
            <a:off x="7590503" y="2325091"/>
            <a:ext cx="3973102" cy="2804890"/>
          </a:xfrm>
        </p:spPr>
        <p:txBody>
          <a:bodyPr>
            <a:normAutofit/>
          </a:bodyPr>
          <a:lstStyle/>
          <a:p>
            <a:pPr algn="ctr"/>
            <a:r>
              <a:rPr lang="en-US" dirty="0"/>
              <a:t>Positive Adult Experiences (PAEs) </a:t>
            </a:r>
            <a:br>
              <a:rPr lang="en-US" dirty="0"/>
            </a:br>
            <a:r>
              <a:rPr lang="en-US" dirty="0"/>
              <a:t>2023 Study </a:t>
            </a:r>
          </a:p>
        </p:txBody>
      </p:sp>
      <p:pic>
        <p:nvPicPr>
          <p:cNvPr id="6" name="Picture 5" descr="A screenshot of a phone&#10;&#10;Description automatically generated">
            <a:extLst>
              <a:ext uri="{FF2B5EF4-FFF2-40B4-BE49-F238E27FC236}">
                <a16:creationId xmlns:a16="http://schemas.microsoft.com/office/drawing/2014/main" id="{50EEB6B6-2892-CFBC-046A-AC7921025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425" y="0"/>
            <a:ext cx="4449962" cy="6858000"/>
          </a:xfrm>
          <a:prstGeom prst="rect">
            <a:avLst/>
          </a:prstGeom>
        </p:spPr>
      </p:pic>
    </p:spTree>
    <p:extLst>
      <p:ext uri="{BB962C8B-B14F-4D97-AF65-F5344CB8AC3E}">
        <p14:creationId xmlns:p14="http://schemas.microsoft.com/office/powerpoint/2010/main" val="2744776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8A87-CD2B-4C68-4F4D-A2C833A8E181}"/>
              </a:ext>
            </a:extLst>
          </p:cNvPr>
          <p:cNvSpPr>
            <a:spLocks noGrp="1"/>
          </p:cNvSpPr>
          <p:nvPr>
            <p:ph type="title"/>
          </p:nvPr>
        </p:nvSpPr>
        <p:spPr>
          <a:xfrm>
            <a:off x="2592925" y="624110"/>
            <a:ext cx="8911687" cy="719498"/>
          </a:xfrm>
        </p:spPr>
        <p:txBody>
          <a:bodyPr/>
          <a:lstStyle/>
          <a:p>
            <a:pPr algn="ctr"/>
            <a:r>
              <a:rPr lang="en-US" dirty="0"/>
              <a:t>Positive Adult Experiences (PAEs) </a:t>
            </a:r>
          </a:p>
        </p:txBody>
      </p:sp>
      <p:sp>
        <p:nvSpPr>
          <p:cNvPr id="3" name="Content Placeholder 2">
            <a:extLst>
              <a:ext uri="{FF2B5EF4-FFF2-40B4-BE49-F238E27FC236}">
                <a16:creationId xmlns:a16="http://schemas.microsoft.com/office/drawing/2014/main" id="{B5918B55-30AB-D849-A63C-147EEFFCCE19}"/>
              </a:ext>
            </a:extLst>
          </p:cNvPr>
          <p:cNvSpPr>
            <a:spLocks noGrp="1"/>
          </p:cNvSpPr>
          <p:nvPr>
            <p:ph idx="1"/>
          </p:nvPr>
        </p:nvSpPr>
        <p:spPr>
          <a:xfrm>
            <a:off x="2589212" y="1436914"/>
            <a:ext cx="8915400" cy="4474308"/>
          </a:xfrm>
        </p:spPr>
        <p:txBody>
          <a:bodyPr>
            <a:normAutofit/>
          </a:bodyPr>
          <a:lstStyle/>
          <a:p>
            <a:pPr marL="0" indent="0">
              <a:buNone/>
            </a:pPr>
            <a:r>
              <a:rPr lang="en-US" dirty="0"/>
              <a:t>Steeling Effect: one may experience stress or adversity in childhood and this strengthens resilience later in life.  This cannot be assumed for everyone. </a:t>
            </a:r>
          </a:p>
          <a:p>
            <a:pPr marL="0" indent="0">
              <a:buNone/>
            </a:pPr>
            <a:r>
              <a:rPr lang="en-US" dirty="0"/>
              <a:t>Turning Points: beneficial experiences during adulthood serve to combat prior traumatic experiences and improves health. </a:t>
            </a:r>
          </a:p>
          <a:p>
            <a:pPr marL="0" indent="0">
              <a:buNone/>
            </a:pPr>
            <a:r>
              <a:rPr lang="en-US" dirty="0"/>
              <a:t>PAEs are classified as “turning points” as these are cumulative events which can mitigate the negative impact of ACEs. </a:t>
            </a:r>
          </a:p>
          <a:p>
            <a:pPr marL="0" indent="0">
              <a:buNone/>
            </a:pPr>
            <a:r>
              <a:rPr lang="en-US" dirty="0"/>
              <a:t>PAEs:</a:t>
            </a:r>
          </a:p>
          <a:p>
            <a:r>
              <a:rPr lang="en-US" dirty="0"/>
              <a:t>Linked to less anxiety and depression in adulthood regardless of ACEs and PCEs</a:t>
            </a:r>
          </a:p>
          <a:p>
            <a:r>
              <a:rPr lang="en-US" dirty="0"/>
              <a:t>Particularly protective of moderate-severe anxiety and depression among those with low PCEs and high ACEs</a:t>
            </a:r>
          </a:p>
          <a:p>
            <a:r>
              <a:rPr lang="en-US" dirty="0"/>
              <a:t>Linked to better mental health overall and strong association with positive outcomes</a:t>
            </a:r>
          </a:p>
        </p:txBody>
      </p:sp>
    </p:spTree>
    <p:extLst>
      <p:ext uri="{BB962C8B-B14F-4D97-AF65-F5344CB8AC3E}">
        <p14:creationId xmlns:p14="http://schemas.microsoft.com/office/powerpoint/2010/main" val="96123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EE13-C7FF-220D-4EB6-E8ED2B12C0D3}"/>
              </a:ext>
            </a:extLst>
          </p:cNvPr>
          <p:cNvSpPr>
            <a:spLocks noGrp="1"/>
          </p:cNvSpPr>
          <p:nvPr>
            <p:ph type="title"/>
          </p:nvPr>
        </p:nvSpPr>
        <p:spPr/>
        <p:txBody>
          <a:bodyPr/>
          <a:lstStyle/>
          <a:p>
            <a:pPr algn="ctr"/>
            <a:r>
              <a:rPr lang="en-US" dirty="0"/>
              <a:t>Takeaway from PAEs Study</a:t>
            </a:r>
          </a:p>
        </p:txBody>
      </p:sp>
      <p:sp>
        <p:nvSpPr>
          <p:cNvPr id="3" name="Content Placeholder 2">
            <a:extLst>
              <a:ext uri="{FF2B5EF4-FFF2-40B4-BE49-F238E27FC236}">
                <a16:creationId xmlns:a16="http://schemas.microsoft.com/office/drawing/2014/main" id="{06DA40D8-EF02-7D63-B201-F430353923B2}"/>
              </a:ext>
            </a:extLst>
          </p:cNvPr>
          <p:cNvSpPr>
            <a:spLocks noGrp="1"/>
          </p:cNvSpPr>
          <p:nvPr>
            <p:ph idx="1"/>
          </p:nvPr>
        </p:nvSpPr>
        <p:spPr>
          <a:xfrm>
            <a:off x="2592925" y="1639078"/>
            <a:ext cx="8915400" cy="3777622"/>
          </a:xfrm>
        </p:spPr>
        <p:txBody>
          <a:bodyPr>
            <a:normAutofit/>
          </a:bodyPr>
          <a:lstStyle/>
          <a:p>
            <a:pPr marL="0" indent="0" algn="ctr">
              <a:buNone/>
            </a:pPr>
            <a:r>
              <a:rPr lang="en-US" sz="3600" dirty="0"/>
              <a:t>“The presence of adversity in childhood does not negate the ability for positive connections in adulthood and the development of adult social connection and support.”</a:t>
            </a:r>
          </a:p>
        </p:txBody>
      </p:sp>
    </p:spTree>
    <p:extLst>
      <p:ext uri="{BB962C8B-B14F-4D97-AF65-F5344CB8AC3E}">
        <p14:creationId xmlns:p14="http://schemas.microsoft.com/office/powerpoint/2010/main" val="61437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C5BFB-6F00-4B49-BD3A-DEF40333DE8C}"/>
              </a:ext>
            </a:extLst>
          </p:cNvPr>
          <p:cNvSpPr>
            <a:spLocks noGrp="1"/>
          </p:cNvSpPr>
          <p:nvPr>
            <p:ph type="title"/>
          </p:nvPr>
        </p:nvSpPr>
        <p:spPr/>
        <p:txBody>
          <a:bodyPr/>
          <a:lstStyle/>
          <a:p>
            <a:r>
              <a:rPr lang="en-US" dirty="0"/>
              <a:t>Links to Resources </a:t>
            </a:r>
          </a:p>
        </p:txBody>
      </p:sp>
      <p:sp>
        <p:nvSpPr>
          <p:cNvPr id="3" name="Content Placeholder 2">
            <a:extLst>
              <a:ext uri="{FF2B5EF4-FFF2-40B4-BE49-F238E27FC236}">
                <a16:creationId xmlns:a16="http://schemas.microsoft.com/office/drawing/2014/main" id="{468C360E-7ECC-4160-845A-BDDF908007E9}"/>
              </a:ext>
            </a:extLst>
          </p:cNvPr>
          <p:cNvSpPr>
            <a:spLocks noGrp="1"/>
          </p:cNvSpPr>
          <p:nvPr>
            <p:ph idx="1"/>
          </p:nvPr>
        </p:nvSpPr>
        <p:spPr>
          <a:xfrm>
            <a:off x="2660609" y="1885308"/>
            <a:ext cx="8386802" cy="4674112"/>
          </a:xfrm>
        </p:spPr>
        <p:txBody>
          <a:bodyPr>
            <a:normAutofit lnSpcReduction="10000"/>
          </a:bodyPr>
          <a:lstStyle/>
          <a:p>
            <a:pPr marL="0" indent="0">
              <a:buNone/>
            </a:pPr>
            <a:r>
              <a:rPr lang="en-US" dirty="0"/>
              <a:t>ACES Connection </a:t>
            </a:r>
            <a:r>
              <a:rPr lang="en-US" dirty="0">
                <a:hlinkClick r:id="rId2"/>
              </a:rPr>
              <a:t>https://www.acesconnection.com/blog/the-developing-brain-and-adverse-childhood-experiences-aces</a:t>
            </a:r>
            <a:endParaRPr lang="en-US" dirty="0"/>
          </a:p>
          <a:p>
            <a:pPr marL="0" indent="0">
              <a:buNone/>
            </a:pPr>
            <a:r>
              <a:rPr lang="en-US" dirty="0"/>
              <a:t>Beacon House </a:t>
            </a:r>
            <a:r>
              <a:rPr lang="en-US" dirty="0">
                <a:hlinkClick r:id="rId3"/>
              </a:rPr>
              <a:t>https://beaconhouse.org.uk/</a:t>
            </a:r>
            <a:endParaRPr lang="en-US" dirty="0"/>
          </a:p>
          <a:p>
            <a:pPr marL="0" indent="0">
              <a:buNone/>
            </a:pPr>
            <a:r>
              <a:rPr lang="en-US" dirty="0"/>
              <a:t>Aces Too High: </a:t>
            </a:r>
            <a:r>
              <a:rPr lang="en-US" u="sng" dirty="0">
                <a:hlinkClick r:id="rId4"/>
              </a:rPr>
              <a:t>https://acestoohigh.com/</a:t>
            </a:r>
            <a:endParaRPr lang="en-US" u="sng" dirty="0"/>
          </a:p>
          <a:p>
            <a:pPr marL="0" indent="0">
              <a:buNone/>
            </a:pPr>
            <a:r>
              <a:rPr lang="en-US" dirty="0"/>
              <a:t>Nadine Burke Harris: </a:t>
            </a:r>
            <a:r>
              <a:rPr lang="en-US" u="sng" dirty="0"/>
              <a:t>The Deepest Well</a:t>
            </a:r>
            <a:r>
              <a:rPr lang="en-US" dirty="0"/>
              <a:t>  (Ted Talk and Book)</a:t>
            </a:r>
          </a:p>
          <a:p>
            <a:pPr marL="0" indent="0">
              <a:buNone/>
            </a:pPr>
            <a:r>
              <a:rPr lang="en-US" dirty="0"/>
              <a:t>Donna Jackson Nakazawa: </a:t>
            </a:r>
            <a:r>
              <a:rPr lang="en-US" u="sng" dirty="0"/>
              <a:t>Childhood Disrupted</a:t>
            </a:r>
            <a:r>
              <a:rPr lang="en-US" dirty="0"/>
              <a:t> (book)</a:t>
            </a:r>
          </a:p>
          <a:p>
            <a:pPr marL="0" indent="0">
              <a:buNone/>
            </a:pPr>
            <a:r>
              <a:rPr lang="en-US" dirty="0"/>
              <a:t>Positive Adult Experiences: </a:t>
            </a:r>
            <a:r>
              <a:rPr lang="en-US" dirty="0">
                <a:hlinkClick r:id="rId5"/>
              </a:rPr>
              <a:t>Frontiers | Positive adult experiences as turning points for better adult mental health after childhood adversity (frontiersin.org)</a:t>
            </a:r>
            <a:endParaRPr lang="en-US" dirty="0"/>
          </a:p>
          <a:p>
            <a:pPr marL="0" indent="0">
              <a:buNone/>
            </a:pPr>
            <a:r>
              <a:rPr lang="en-US" dirty="0"/>
              <a:t>Benevolent Childhood Experiences: </a:t>
            </a:r>
            <a:r>
              <a:rPr lang="en-US" dirty="0">
                <a:hlinkClick r:id="rId6"/>
              </a:rPr>
              <a:t>BCEs_10_English (careinnovations.org)</a:t>
            </a:r>
            <a:endParaRPr lang="en-US" dirty="0"/>
          </a:p>
          <a:p>
            <a:pPr marL="0" indent="0">
              <a:buNone/>
            </a:pPr>
            <a:r>
              <a:rPr lang="en-US" dirty="0"/>
              <a:t>Positive Childhood Experiences: </a:t>
            </a:r>
            <a:r>
              <a:rPr lang="en-US" dirty="0">
                <a:hlinkClick r:id="rId7"/>
              </a:rPr>
              <a:t>Positive Childhood Experiences May Improve Mental Health | Psychology Today</a:t>
            </a:r>
            <a:endParaRPr lang="en-US" dirty="0"/>
          </a:p>
          <a:p>
            <a:r>
              <a:rPr lang="en-US" dirty="0"/>
              <a:t>Contact: Joy Winchester  joymwinchester@outlook.com</a:t>
            </a:r>
          </a:p>
          <a:p>
            <a:pPr marL="0" indent="0">
              <a:buNone/>
            </a:pPr>
            <a:r>
              <a:rPr lang="en-US" dirty="0"/>
              <a:t>	</a:t>
            </a:r>
          </a:p>
        </p:txBody>
      </p:sp>
    </p:spTree>
    <p:extLst>
      <p:ext uri="{BB962C8B-B14F-4D97-AF65-F5344CB8AC3E}">
        <p14:creationId xmlns:p14="http://schemas.microsoft.com/office/powerpoint/2010/main" val="82865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539F-DB81-4840-89D9-0C7A9B77C518}"/>
              </a:ext>
            </a:extLst>
          </p:cNvPr>
          <p:cNvSpPr>
            <a:spLocks noGrp="1"/>
          </p:cNvSpPr>
          <p:nvPr>
            <p:ph type="title"/>
          </p:nvPr>
        </p:nvSpPr>
        <p:spPr>
          <a:xfrm>
            <a:off x="2047075" y="360062"/>
            <a:ext cx="9000335" cy="1478570"/>
          </a:xfrm>
        </p:spPr>
        <p:txBody>
          <a:bodyPr/>
          <a:lstStyle/>
          <a:p>
            <a:r>
              <a:rPr lang="en-US" dirty="0"/>
              <a:t>Now say just the color of the word </a:t>
            </a:r>
          </a:p>
        </p:txBody>
      </p:sp>
      <p:sp>
        <p:nvSpPr>
          <p:cNvPr id="5" name="Rectangle 4">
            <a:extLst>
              <a:ext uri="{FF2B5EF4-FFF2-40B4-BE49-F238E27FC236}">
                <a16:creationId xmlns:a16="http://schemas.microsoft.com/office/drawing/2014/main" id="{F30EC9A2-8F40-49A2-98A2-0C2834B50C75}"/>
              </a:ext>
            </a:extLst>
          </p:cNvPr>
          <p:cNvSpPr/>
          <p:nvPr/>
        </p:nvSpPr>
        <p:spPr>
          <a:xfrm>
            <a:off x="2501326" y="1838632"/>
            <a:ext cx="7285704" cy="4521975"/>
          </a:xfrm>
          <a:prstGeom prst="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DD1EA3D-33E8-4554-957D-8653A79BC7E5}"/>
              </a:ext>
            </a:extLst>
          </p:cNvPr>
          <p:cNvSpPr>
            <a:spLocks noGrp="1"/>
          </p:cNvSpPr>
          <p:nvPr>
            <p:ph idx="1"/>
          </p:nvPr>
        </p:nvSpPr>
        <p:spPr>
          <a:xfrm>
            <a:off x="2578017" y="2123768"/>
            <a:ext cx="8609147" cy="3812130"/>
          </a:xfrm>
        </p:spPr>
        <p:txBody>
          <a:bodyPr>
            <a:normAutofit/>
          </a:bodyPr>
          <a:lstStyle/>
          <a:p>
            <a:pPr marL="0" indent="0">
              <a:buNone/>
            </a:pPr>
            <a:r>
              <a:rPr lang="en-US" b="1" dirty="0">
                <a:solidFill>
                  <a:srgbClr val="00B050"/>
                </a:solidFill>
              </a:rPr>
              <a:t>BLUE	</a:t>
            </a:r>
            <a:r>
              <a:rPr lang="en-US" b="1" dirty="0"/>
              <a:t>		</a:t>
            </a:r>
            <a:r>
              <a:rPr lang="en-US" b="1" dirty="0">
                <a:solidFill>
                  <a:schemeClr val="accent4"/>
                </a:solidFill>
              </a:rPr>
              <a:t>RED</a:t>
            </a:r>
            <a:r>
              <a:rPr lang="en-US" b="1" dirty="0"/>
              <a:t>			</a:t>
            </a:r>
            <a:r>
              <a:rPr lang="en-US" b="1" dirty="0">
                <a:ln>
                  <a:solidFill>
                    <a:schemeClr val="tx1"/>
                  </a:solidFill>
                </a:ln>
                <a:solidFill>
                  <a:srgbClr val="FFFF00"/>
                </a:solidFill>
              </a:rPr>
              <a:t>YELLOW</a:t>
            </a:r>
            <a:r>
              <a:rPr lang="en-US" b="1" dirty="0"/>
              <a:t>		</a:t>
            </a:r>
            <a:r>
              <a:rPr lang="en-US" b="1" dirty="0">
                <a:solidFill>
                  <a:srgbClr val="FF0000"/>
                </a:solidFill>
              </a:rPr>
              <a:t>ORANGE</a:t>
            </a:r>
          </a:p>
          <a:p>
            <a:pPr marL="0" indent="0">
              <a:buNone/>
            </a:pPr>
            <a:r>
              <a:rPr lang="en-US" b="1" dirty="0">
                <a:ln>
                  <a:solidFill>
                    <a:schemeClr val="tx1"/>
                  </a:solidFill>
                </a:ln>
                <a:solidFill>
                  <a:srgbClr val="FFFF00"/>
                </a:solidFill>
              </a:rPr>
              <a:t>GREEN</a:t>
            </a:r>
            <a:r>
              <a:rPr lang="en-US" b="1" dirty="0">
                <a:solidFill>
                  <a:srgbClr val="FFFF00"/>
                </a:solidFill>
              </a:rPr>
              <a:t> 	</a:t>
            </a:r>
            <a:r>
              <a:rPr lang="en-US" b="1" dirty="0"/>
              <a:t>	</a:t>
            </a:r>
            <a:r>
              <a:rPr lang="en-US" b="1" dirty="0">
                <a:solidFill>
                  <a:srgbClr val="FF0000"/>
                </a:solidFill>
              </a:rPr>
              <a:t>BLUE</a:t>
            </a:r>
            <a:r>
              <a:rPr lang="en-US" b="1" dirty="0">
                <a:solidFill>
                  <a:srgbClr val="C00000"/>
                </a:solidFill>
              </a:rPr>
              <a:t> 	</a:t>
            </a:r>
            <a:r>
              <a:rPr lang="en-US" b="1" dirty="0"/>
              <a:t>		</a:t>
            </a:r>
            <a:r>
              <a:rPr lang="en-US" b="1" dirty="0">
                <a:solidFill>
                  <a:srgbClr val="0070C0"/>
                </a:solidFill>
              </a:rPr>
              <a:t>PURPLE </a:t>
            </a:r>
            <a:r>
              <a:rPr lang="en-US" b="1" dirty="0"/>
              <a:t>		</a:t>
            </a:r>
            <a:r>
              <a:rPr lang="en-US" b="1" dirty="0">
                <a:solidFill>
                  <a:srgbClr val="00B050"/>
                </a:solidFill>
              </a:rPr>
              <a:t>RED</a:t>
            </a:r>
          </a:p>
          <a:p>
            <a:pPr marL="0" indent="0">
              <a:buNone/>
            </a:pPr>
            <a:r>
              <a:rPr lang="en-US" b="1" dirty="0">
                <a:solidFill>
                  <a:srgbClr val="FF0000"/>
                </a:solidFill>
              </a:rPr>
              <a:t>PURPLE </a:t>
            </a:r>
            <a:r>
              <a:rPr lang="en-US" b="1" dirty="0"/>
              <a:t>		</a:t>
            </a:r>
            <a:r>
              <a:rPr lang="en-US" b="1" dirty="0">
                <a:solidFill>
                  <a:srgbClr val="00B050"/>
                </a:solidFill>
              </a:rPr>
              <a:t>YELLOW </a:t>
            </a:r>
            <a:r>
              <a:rPr lang="en-US" b="1" dirty="0"/>
              <a:t>		</a:t>
            </a:r>
            <a:r>
              <a:rPr lang="en-US" b="1" dirty="0">
                <a:ln>
                  <a:solidFill>
                    <a:schemeClr val="tx1"/>
                  </a:solidFill>
                </a:ln>
                <a:solidFill>
                  <a:srgbClr val="FFFF00"/>
                </a:solidFill>
              </a:rPr>
              <a:t>RED </a:t>
            </a:r>
            <a:r>
              <a:rPr lang="en-US" b="1" dirty="0">
                <a:solidFill>
                  <a:srgbClr val="FFFF00"/>
                </a:solidFill>
              </a:rPr>
              <a:t>	</a:t>
            </a:r>
            <a:r>
              <a:rPr lang="en-US" b="1" dirty="0"/>
              <a:t>		</a:t>
            </a:r>
            <a:r>
              <a:rPr lang="en-US" b="1" dirty="0">
                <a:solidFill>
                  <a:srgbClr val="FF0000"/>
                </a:solidFill>
              </a:rPr>
              <a:t>BLUE</a:t>
            </a:r>
          </a:p>
          <a:p>
            <a:pPr marL="0" indent="0">
              <a:buNone/>
            </a:pPr>
            <a:r>
              <a:rPr lang="en-US" b="1" dirty="0">
                <a:solidFill>
                  <a:srgbClr val="00B050"/>
                </a:solidFill>
              </a:rPr>
              <a:t>ORANGE </a:t>
            </a:r>
            <a:r>
              <a:rPr lang="en-US" b="1" dirty="0"/>
              <a:t>		</a:t>
            </a:r>
            <a:r>
              <a:rPr lang="en-US" b="1" dirty="0">
                <a:ln>
                  <a:solidFill>
                    <a:schemeClr val="tx1"/>
                  </a:solidFill>
                </a:ln>
                <a:solidFill>
                  <a:srgbClr val="FFFF00"/>
                </a:solidFill>
              </a:rPr>
              <a:t>BLUE</a:t>
            </a:r>
            <a:r>
              <a:rPr lang="en-US" b="1" dirty="0">
                <a:solidFill>
                  <a:srgbClr val="FFFF00"/>
                </a:solidFill>
              </a:rPr>
              <a:t> 	</a:t>
            </a:r>
            <a:r>
              <a:rPr lang="en-US" b="1" dirty="0"/>
              <a:t>		</a:t>
            </a:r>
            <a:r>
              <a:rPr lang="en-US" b="1" dirty="0">
                <a:solidFill>
                  <a:schemeClr val="accent4"/>
                </a:solidFill>
              </a:rPr>
              <a:t>YELLOW </a:t>
            </a:r>
            <a:r>
              <a:rPr lang="en-US" b="1" dirty="0"/>
              <a:t>		</a:t>
            </a:r>
            <a:r>
              <a:rPr lang="en-US" b="1" dirty="0">
                <a:solidFill>
                  <a:srgbClr val="0070C0"/>
                </a:solidFill>
              </a:rPr>
              <a:t>RED</a:t>
            </a:r>
          </a:p>
          <a:p>
            <a:pPr marL="0" indent="0">
              <a:buNone/>
            </a:pPr>
            <a:r>
              <a:rPr lang="en-US" b="1" dirty="0">
                <a:solidFill>
                  <a:srgbClr val="0070C0"/>
                </a:solidFill>
              </a:rPr>
              <a:t>RED </a:t>
            </a:r>
            <a:r>
              <a:rPr lang="en-US" b="1" dirty="0"/>
              <a:t>			</a:t>
            </a:r>
            <a:r>
              <a:rPr lang="en-US" b="1" dirty="0">
                <a:solidFill>
                  <a:schemeClr val="accent4"/>
                </a:solidFill>
              </a:rPr>
              <a:t>GREEN</a:t>
            </a:r>
            <a:r>
              <a:rPr lang="en-US" b="1" dirty="0">
                <a:solidFill>
                  <a:srgbClr val="7030A0"/>
                </a:solidFill>
              </a:rPr>
              <a:t> 	</a:t>
            </a:r>
            <a:r>
              <a:rPr lang="en-US" b="1" dirty="0"/>
              <a:t>	</a:t>
            </a:r>
            <a:r>
              <a:rPr lang="en-US" b="1" dirty="0">
                <a:solidFill>
                  <a:srgbClr val="FF0000"/>
                </a:solidFill>
              </a:rPr>
              <a:t>ORANGE</a:t>
            </a:r>
            <a:r>
              <a:rPr lang="en-US" b="1" dirty="0">
                <a:solidFill>
                  <a:srgbClr val="C00000"/>
                </a:solidFill>
              </a:rPr>
              <a:t> </a:t>
            </a:r>
            <a:r>
              <a:rPr lang="en-US" b="1" dirty="0"/>
              <a:t>		</a:t>
            </a:r>
            <a:r>
              <a:rPr lang="en-US" b="1" dirty="0">
                <a:ln>
                  <a:solidFill>
                    <a:schemeClr val="tx1"/>
                  </a:solidFill>
                </a:ln>
                <a:solidFill>
                  <a:srgbClr val="FFFF00"/>
                </a:solidFill>
              </a:rPr>
              <a:t>BLUE</a:t>
            </a:r>
          </a:p>
          <a:p>
            <a:pPr marL="0" indent="0">
              <a:buNone/>
            </a:pPr>
            <a:r>
              <a:rPr lang="en-US" dirty="0">
                <a:ln>
                  <a:solidFill>
                    <a:schemeClr val="tx1"/>
                  </a:solidFill>
                </a:ln>
                <a:solidFill>
                  <a:srgbClr val="FFFF00"/>
                </a:solidFill>
              </a:rPr>
              <a:t>PURPLE </a:t>
            </a:r>
            <a:r>
              <a:rPr lang="en-US" b="1" dirty="0">
                <a:solidFill>
                  <a:srgbClr val="FFFF00"/>
                </a:solidFill>
              </a:rPr>
              <a:t>	</a:t>
            </a:r>
            <a:r>
              <a:rPr lang="en-US" b="1" dirty="0"/>
              <a:t>	</a:t>
            </a:r>
            <a:r>
              <a:rPr lang="en-US" b="1" dirty="0">
                <a:solidFill>
                  <a:srgbClr val="0070C0"/>
                </a:solidFill>
              </a:rPr>
              <a:t>YELLOW </a:t>
            </a:r>
            <a:r>
              <a:rPr lang="en-US" b="1" dirty="0"/>
              <a:t>		</a:t>
            </a:r>
            <a:r>
              <a:rPr lang="en-US" b="1" dirty="0">
                <a:ln>
                  <a:solidFill>
                    <a:schemeClr val="tx1"/>
                  </a:solidFill>
                </a:ln>
                <a:solidFill>
                  <a:srgbClr val="FFFF00"/>
                </a:solidFill>
              </a:rPr>
              <a:t>BLUE </a:t>
            </a:r>
            <a:r>
              <a:rPr lang="en-US" b="1" dirty="0">
                <a:ln>
                  <a:solidFill>
                    <a:schemeClr val="tx1"/>
                  </a:solidFill>
                </a:ln>
              </a:rPr>
              <a:t>	</a:t>
            </a:r>
            <a:r>
              <a:rPr lang="en-US" b="1" dirty="0"/>
              <a:t>		</a:t>
            </a:r>
            <a:r>
              <a:rPr lang="en-US" b="1" dirty="0">
                <a:solidFill>
                  <a:srgbClr val="00B050"/>
                </a:solidFill>
              </a:rPr>
              <a:t>ORANGE</a:t>
            </a:r>
          </a:p>
          <a:p>
            <a:pPr marL="0" indent="0">
              <a:buNone/>
            </a:pPr>
            <a:endParaRPr lang="en-US" dirty="0"/>
          </a:p>
        </p:txBody>
      </p:sp>
    </p:spTree>
    <p:extLst>
      <p:ext uri="{BB962C8B-B14F-4D97-AF65-F5344CB8AC3E}">
        <p14:creationId xmlns:p14="http://schemas.microsoft.com/office/powerpoint/2010/main" val="1257746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539F-DB81-4840-89D9-0C7A9B77C518}"/>
              </a:ext>
            </a:extLst>
          </p:cNvPr>
          <p:cNvSpPr>
            <a:spLocks noGrp="1"/>
          </p:cNvSpPr>
          <p:nvPr>
            <p:ph type="title"/>
          </p:nvPr>
        </p:nvSpPr>
        <p:spPr>
          <a:xfrm>
            <a:off x="2123767" y="360062"/>
            <a:ext cx="8923643" cy="1478570"/>
          </a:xfrm>
        </p:spPr>
        <p:txBody>
          <a:bodyPr/>
          <a:lstStyle/>
          <a:p>
            <a:r>
              <a:rPr lang="en-US" dirty="0"/>
              <a:t>Read each word, words in boxes     </a:t>
            </a:r>
            <a:br>
              <a:rPr lang="en-US" dirty="0"/>
            </a:br>
            <a:r>
              <a:rPr lang="en-US" dirty="0"/>
              <a:t>        you will say the color</a:t>
            </a:r>
          </a:p>
        </p:txBody>
      </p:sp>
      <p:sp>
        <p:nvSpPr>
          <p:cNvPr id="5" name="Rectangle 4">
            <a:extLst>
              <a:ext uri="{FF2B5EF4-FFF2-40B4-BE49-F238E27FC236}">
                <a16:creationId xmlns:a16="http://schemas.microsoft.com/office/drawing/2014/main" id="{F30EC9A2-8F40-49A2-98A2-0C2834B50C75}"/>
              </a:ext>
            </a:extLst>
          </p:cNvPr>
          <p:cNvSpPr/>
          <p:nvPr/>
        </p:nvSpPr>
        <p:spPr>
          <a:xfrm>
            <a:off x="1775706" y="1940888"/>
            <a:ext cx="7604268" cy="4419719"/>
          </a:xfrm>
          <a:prstGeom prst="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DD1EA3D-33E8-4554-957D-8653A79BC7E5}"/>
              </a:ext>
            </a:extLst>
          </p:cNvPr>
          <p:cNvSpPr>
            <a:spLocks noGrp="1"/>
          </p:cNvSpPr>
          <p:nvPr>
            <p:ph idx="1"/>
          </p:nvPr>
        </p:nvSpPr>
        <p:spPr>
          <a:xfrm>
            <a:off x="1940888" y="2170010"/>
            <a:ext cx="7268006" cy="3765888"/>
          </a:xfrm>
          <a:ln>
            <a:solidFill>
              <a:schemeClr val="tx1"/>
            </a:solidFill>
          </a:ln>
        </p:spPr>
        <p:txBody>
          <a:bodyPr>
            <a:normAutofit/>
          </a:bodyPr>
          <a:lstStyle/>
          <a:p>
            <a:pPr marL="0" indent="0">
              <a:buNone/>
            </a:pPr>
            <a:r>
              <a:rPr lang="en-US" b="1" dirty="0">
                <a:solidFill>
                  <a:srgbClr val="00B050"/>
                </a:solidFill>
              </a:rPr>
              <a:t>BLUE	</a:t>
            </a:r>
            <a:r>
              <a:rPr lang="en-US" b="1" dirty="0"/>
              <a:t>		</a:t>
            </a:r>
            <a:r>
              <a:rPr lang="en-US" b="1" dirty="0">
                <a:solidFill>
                  <a:srgbClr val="7030A0"/>
                </a:solidFill>
              </a:rPr>
              <a:t>RED</a:t>
            </a:r>
            <a:r>
              <a:rPr lang="en-US" b="1" dirty="0"/>
              <a:t>			</a:t>
            </a:r>
            <a:r>
              <a:rPr lang="en-US" b="1" dirty="0">
                <a:ln>
                  <a:solidFill>
                    <a:schemeClr val="tx1"/>
                  </a:solidFill>
                </a:ln>
                <a:solidFill>
                  <a:srgbClr val="FFFF00"/>
                </a:solidFill>
              </a:rPr>
              <a:t>YELLOW</a:t>
            </a:r>
            <a:r>
              <a:rPr lang="en-US" b="1" dirty="0"/>
              <a:t>		</a:t>
            </a:r>
            <a:r>
              <a:rPr lang="en-US" b="1" dirty="0">
                <a:solidFill>
                  <a:srgbClr val="C00000"/>
                </a:solidFill>
              </a:rPr>
              <a:t>ORANGE</a:t>
            </a:r>
          </a:p>
          <a:p>
            <a:pPr marL="0" indent="0">
              <a:buNone/>
            </a:pPr>
            <a:r>
              <a:rPr lang="en-US" b="1" dirty="0">
                <a:ln>
                  <a:solidFill>
                    <a:schemeClr val="tx1"/>
                  </a:solidFill>
                </a:ln>
                <a:solidFill>
                  <a:srgbClr val="FFFF00"/>
                </a:solidFill>
              </a:rPr>
              <a:t>GREEN</a:t>
            </a:r>
            <a:r>
              <a:rPr lang="en-US" b="1" dirty="0">
                <a:solidFill>
                  <a:srgbClr val="FFFF00"/>
                </a:solidFill>
              </a:rPr>
              <a:t> 	</a:t>
            </a:r>
            <a:r>
              <a:rPr lang="en-US" b="1" dirty="0"/>
              <a:t>	</a:t>
            </a:r>
            <a:r>
              <a:rPr lang="en-US" b="1" dirty="0">
                <a:solidFill>
                  <a:srgbClr val="C00000"/>
                </a:solidFill>
              </a:rPr>
              <a:t>BLUE 	</a:t>
            </a:r>
            <a:r>
              <a:rPr lang="en-US" b="1" dirty="0"/>
              <a:t>		</a:t>
            </a:r>
            <a:r>
              <a:rPr lang="en-US" b="1" dirty="0">
                <a:solidFill>
                  <a:srgbClr val="0070C0"/>
                </a:solidFill>
              </a:rPr>
              <a:t>PURPLE </a:t>
            </a:r>
            <a:r>
              <a:rPr lang="en-US" b="1" dirty="0"/>
              <a:t>		</a:t>
            </a:r>
            <a:r>
              <a:rPr lang="en-US" b="1" dirty="0">
                <a:solidFill>
                  <a:srgbClr val="00B050"/>
                </a:solidFill>
              </a:rPr>
              <a:t>RED</a:t>
            </a:r>
          </a:p>
          <a:p>
            <a:pPr marL="0" indent="0">
              <a:buNone/>
            </a:pPr>
            <a:r>
              <a:rPr lang="en-US" b="1" dirty="0">
                <a:solidFill>
                  <a:srgbClr val="C00000"/>
                </a:solidFill>
              </a:rPr>
              <a:t>PURPLE </a:t>
            </a:r>
            <a:r>
              <a:rPr lang="en-US" b="1" dirty="0"/>
              <a:t>		</a:t>
            </a:r>
            <a:r>
              <a:rPr lang="en-US" b="1" dirty="0">
                <a:solidFill>
                  <a:srgbClr val="00B050"/>
                </a:solidFill>
              </a:rPr>
              <a:t>YELLOW </a:t>
            </a:r>
            <a:r>
              <a:rPr lang="en-US" b="1" dirty="0"/>
              <a:t>		</a:t>
            </a:r>
            <a:r>
              <a:rPr lang="en-US" b="1" dirty="0">
                <a:ln>
                  <a:solidFill>
                    <a:schemeClr val="tx1"/>
                  </a:solidFill>
                </a:ln>
                <a:solidFill>
                  <a:srgbClr val="FFFF00"/>
                </a:solidFill>
              </a:rPr>
              <a:t>RED</a:t>
            </a:r>
            <a:r>
              <a:rPr lang="en-US" b="1" dirty="0">
                <a:solidFill>
                  <a:srgbClr val="FFFF00"/>
                </a:solidFill>
              </a:rPr>
              <a:t> 	</a:t>
            </a:r>
            <a:r>
              <a:rPr lang="en-US" b="1" dirty="0"/>
              <a:t>		</a:t>
            </a:r>
            <a:r>
              <a:rPr lang="en-US" b="1" dirty="0">
                <a:solidFill>
                  <a:srgbClr val="C00000"/>
                </a:solidFill>
              </a:rPr>
              <a:t>BLUE</a:t>
            </a:r>
          </a:p>
          <a:p>
            <a:pPr marL="0" indent="0">
              <a:buNone/>
            </a:pPr>
            <a:r>
              <a:rPr lang="en-US" b="1" dirty="0">
                <a:solidFill>
                  <a:srgbClr val="00B050"/>
                </a:solidFill>
              </a:rPr>
              <a:t>ORANGE </a:t>
            </a:r>
            <a:r>
              <a:rPr lang="en-US" b="1" dirty="0"/>
              <a:t>		</a:t>
            </a:r>
            <a:r>
              <a:rPr lang="en-US" b="1" dirty="0">
                <a:ln>
                  <a:solidFill>
                    <a:schemeClr val="tx1"/>
                  </a:solidFill>
                </a:ln>
                <a:solidFill>
                  <a:srgbClr val="FFFF00"/>
                </a:solidFill>
              </a:rPr>
              <a:t>BLUE </a:t>
            </a:r>
            <a:r>
              <a:rPr lang="en-US" b="1" dirty="0">
                <a:solidFill>
                  <a:srgbClr val="FFFF00"/>
                </a:solidFill>
              </a:rPr>
              <a:t>	</a:t>
            </a:r>
            <a:r>
              <a:rPr lang="en-US" b="1" dirty="0"/>
              <a:t>		</a:t>
            </a:r>
            <a:r>
              <a:rPr lang="en-US" b="1" dirty="0">
                <a:solidFill>
                  <a:srgbClr val="7030A0"/>
                </a:solidFill>
              </a:rPr>
              <a:t>YELLOW </a:t>
            </a:r>
            <a:r>
              <a:rPr lang="en-US" b="1" dirty="0"/>
              <a:t>		</a:t>
            </a:r>
            <a:r>
              <a:rPr lang="en-US" b="1" dirty="0">
                <a:solidFill>
                  <a:srgbClr val="0070C0"/>
                </a:solidFill>
              </a:rPr>
              <a:t>RED</a:t>
            </a:r>
          </a:p>
          <a:p>
            <a:pPr marL="0" indent="0">
              <a:buNone/>
            </a:pPr>
            <a:r>
              <a:rPr lang="en-US" b="1" dirty="0">
                <a:solidFill>
                  <a:srgbClr val="0070C0"/>
                </a:solidFill>
              </a:rPr>
              <a:t>RED </a:t>
            </a:r>
            <a:r>
              <a:rPr lang="en-US" b="1" dirty="0"/>
              <a:t>			</a:t>
            </a:r>
            <a:r>
              <a:rPr lang="en-US" b="1" dirty="0">
                <a:solidFill>
                  <a:srgbClr val="7030A0"/>
                </a:solidFill>
              </a:rPr>
              <a:t>GREEN 	</a:t>
            </a:r>
            <a:r>
              <a:rPr lang="en-US" b="1" dirty="0"/>
              <a:t>	</a:t>
            </a:r>
            <a:r>
              <a:rPr lang="en-US" b="1" dirty="0">
                <a:solidFill>
                  <a:srgbClr val="C00000"/>
                </a:solidFill>
              </a:rPr>
              <a:t>ORANGE </a:t>
            </a:r>
            <a:r>
              <a:rPr lang="en-US" b="1" dirty="0"/>
              <a:t>		</a:t>
            </a:r>
            <a:r>
              <a:rPr lang="en-US" b="1" dirty="0">
                <a:ln>
                  <a:solidFill>
                    <a:schemeClr val="tx1"/>
                  </a:solidFill>
                </a:ln>
                <a:solidFill>
                  <a:srgbClr val="FFFF00"/>
                </a:solidFill>
              </a:rPr>
              <a:t>BLUE</a:t>
            </a:r>
          </a:p>
          <a:p>
            <a:pPr marL="0" indent="0">
              <a:buNone/>
            </a:pPr>
            <a:r>
              <a:rPr lang="en-US" b="1" dirty="0">
                <a:ln>
                  <a:solidFill>
                    <a:schemeClr val="tx1"/>
                  </a:solidFill>
                </a:ln>
                <a:solidFill>
                  <a:srgbClr val="FFFF00"/>
                </a:solidFill>
              </a:rPr>
              <a:t>PURPLE </a:t>
            </a:r>
            <a:r>
              <a:rPr lang="en-US" b="1" dirty="0">
                <a:solidFill>
                  <a:srgbClr val="FFFF00"/>
                </a:solidFill>
              </a:rPr>
              <a:t>	</a:t>
            </a:r>
            <a:r>
              <a:rPr lang="en-US" b="1" dirty="0"/>
              <a:t>	</a:t>
            </a:r>
            <a:r>
              <a:rPr lang="en-US" b="1" dirty="0">
                <a:solidFill>
                  <a:srgbClr val="0070C0"/>
                </a:solidFill>
              </a:rPr>
              <a:t>YELLOW </a:t>
            </a:r>
            <a:r>
              <a:rPr lang="en-US" b="1" dirty="0"/>
              <a:t>		</a:t>
            </a:r>
            <a:r>
              <a:rPr lang="en-US" b="1" dirty="0">
                <a:ln>
                  <a:solidFill>
                    <a:schemeClr val="tx1"/>
                  </a:solidFill>
                </a:ln>
                <a:solidFill>
                  <a:srgbClr val="FFFF00"/>
                </a:solidFill>
              </a:rPr>
              <a:t>BLUE </a:t>
            </a:r>
            <a:r>
              <a:rPr lang="en-US" b="1" dirty="0">
                <a:ln>
                  <a:solidFill>
                    <a:schemeClr val="tx1"/>
                  </a:solidFill>
                </a:ln>
              </a:rPr>
              <a:t>	</a:t>
            </a:r>
            <a:r>
              <a:rPr lang="en-US" b="1" dirty="0"/>
              <a:t>		</a:t>
            </a:r>
            <a:r>
              <a:rPr lang="en-US" b="1" dirty="0">
                <a:solidFill>
                  <a:srgbClr val="00B050"/>
                </a:solidFill>
              </a:rPr>
              <a:t>ORANGE</a:t>
            </a:r>
          </a:p>
          <a:p>
            <a:pPr marL="0" indent="0">
              <a:buNone/>
            </a:pPr>
            <a:endParaRPr lang="en-US" dirty="0"/>
          </a:p>
        </p:txBody>
      </p:sp>
      <p:sp>
        <p:nvSpPr>
          <p:cNvPr id="3" name="Rectangle 2">
            <a:extLst>
              <a:ext uri="{FF2B5EF4-FFF2-40B4-BE49-F238E27FC236}">
                <a16:creationId xmlns:a16="http://schemas.microsoft.com/office/drawing/2014/main" id="{2DC6DF9E-2943-4221-9615-4EF42B9FCBAD}"/>
              </a:ext>
            </a:extLst>
          </p:cNvPr>
          <p:cNvSpPr/>
          <p:nvPr/>
        </p:nvSpPr>
        <p:spPr>
          <a:xfrm>
            <a:off x="3691030" y="2170010"/>
            <a:ext cx="839675" cy="343115"/>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ABB3CD9-4130-42E4-8ADF-7D49B35951A5}"/>
              </a:ext>
            </a:extLst>
          </p:cNvPr>
          <p:cNvSpPr/>
          <p:nvPr/>
        </p:nvSpPr>
        <p:spPr>
          <a:xfrm>
            <a:off x="1983188" y="2617971"/>
            <a:ext cx="1049080" cy="325807"/>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CF6E0E-9980-4F79-ABAA-229927540B96}"/>
              </a:ext>
            </a:extLst>
          </p:cNvPr>
          <p:cNvSpPr/>
          <p:nvPr/>
        </p:nvSpPr>
        <p:spPr>
          <a:xfrm>
            <a:off x="7350599" y="2170010"/>
            <a:ext cx="1356850" cy="34311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CF474B-8681-43F1-95DF-D0FDDD808AAD}"/>
              </a:ext>
            </a:extLst>
          </p:cNvPr>
          <p:cNvSpPr/>
          <p:nvPr/>
        </p:nvSpPr>
        <p:spPr>
          <a:xfrm>
            <a:off x="5586689" y="2542457"/>
            <a:ext cx="1202484" cy="401321"/>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F44AA3-707D-497B-A251-CD5AE1D741DE}"/>
              </a:ext>
            </a:extLst>
          </p:cNvPr>
          <p:cNvSpPr/>
          <p:nvPr/>
        </p:nvSpPr>
        <p:spPr>
          <a:xfrm>
            <a:off x="1983188" y="3799185"/>
            <a:ext cx="683320" cy="325807"/>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658C3D-2B97-4B54-A239-882E8401C64A}"/>
              </a:ext>
            </a:extLst>
          </p:cNvPr>
          <p:cNvSpPr/>
          <p:nvPr/>
        </p:nvSpPr>
        <p:spPr>
          <a:xfrm>
            <a:off x="5586689" y="3397864"/>
            <a:ext cx="1341119" cy="401321"/>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51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720" y="300791"/>
            <a:ext cx="9804400" cy="1030169"/>
          </a:xfrm>
        </p:spPr>
        <p:txBody>
          <a:bodyPr>
            <a:normAutofit/>
          </a:bodyPr>
          <a:lstStyle/>
          <a:p>
            <a:pPr algn="ctr"/>
            <a:r>
              <a:rPr lang="en-US" b="1" dirty="0"/>
              <a:t>What Are Executive Functioning Skills?</a:t>
            </a:r>
          </a:p>
        </p:txBody>
      </p:sp>
      <p:sp>
        <p:nvSpPr>
          <p:cNvPr id="3" name="Content Placeholder 2"/>
          <p:cNvSpPr>
            <a:spLocks noGrp="1"/>
          </p:cNvSpPr>
          <p:nvPr>
            <p:ph sz="half" idx="1"/>
          </p:nvPr>
        </p:nvSpPr>
        <p:spPr>
          <a:xfrm>
            <a:off x="5176520" y="1330960"/>
            <a:ext cx="6510655" cy="5226249"/>
          </a:xfrm>
        </p:spPr>
        <p:txBody>
          <a:bodyPr>
            <a:normAutofit fontScale="85000" lnSpcReduction="10000"/>
          </a:bodyPr>
          <a:lstStyle/>
          <a:p>
            <a:r>
              <a:rPr lang="en-US" sz="2400" dirty="0"/>
              <a:t>Executive Functioning Skills Categories:</a:t>
            </a:r>
          </a:p>
          <a:p>
            <a:pPr lvl="1"/>
            <a:r>
              <a:rPr lang="en-US" dirty="0"/>
              <a:t>Cognitive flexibility (i.e., shifting from one task, perspective, or idea to another quickly and accurately); and achieve goals despite distractions </a:t>
            </a:r>
          </a:p>
          <a:p>
            <a:pPr lvl="1"/>
            <a:r>
              <a:rPr lang="en-US" dirty="0"/>
              <a:t>Inhibitory control (i.e., resisting temptations to act impulsively; maintaining selective attention despite distractions); and regulate our emotions and inhibit impulsive behaviors</a:t>
            </a:r>
          </a:p>
          <a:p>
            <a:pPr lvl="1"/>
            <a:r>
              <a:rPr lang="en-US" dirty="0"/>
              <a:t>Working memory (i.e., holding information in the mind long enough to work with it mentally self monitor and reflect)</a:t>
            </a:r>
          </a:p>
          <a:p>
            <a:r>
              <a:rPr lang="en-US" sz="2400" dirty="0"/>
              <a:t>Emerge during preschool years and don’t fully mature until early adulthood.</a:t>
            </a:r>
          </a:p>
          <a:p>
            <a:r>
              <a:rPr lang="en-US" sz="2400" dirty="0"/>
              <a:t>More indicative of success than IQ (predicts math and reading scores throughout the school years) </a:t>
            </a:r>
          </a:p>
          <a:p>
            <a:r>
              <a:rPr lang="en-US" sz="2400" baseline="0" dirty="0"/>
              <a:t>Executive skills are critical to independent living; exist only as potential (newborns have none), they require up to 24 years to fully develop</a:t>
            </a:r>
            <a:endParaRPr lang="en-US" sz="2400" dirty="0"/>
          </a:p>
          <a:p>
            <a:r>
              <a:rPr lang="en-US" sz="2400" dirty="0"/>
              <a:t>Prefrontal cortex guides behaviors, thoughts and feelings use representational knowledge. </a:t>
            </a:r>
          </a:p>
        </p:txBody>
      </p:sp>
      <p:pic>
        <p:nvPicPr>
          <p:cNvPr id="2054" name="Picture 6" descr="meditation-prefrontal-cort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2428240"/>
            <a:ext cx="4286099" cy="356847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085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940B-E76A-4A45-8119-2369D34D0063}"/>
              </a:ext>
            </a:extLst>
          </p:cNvPr>
          <p:cNvSpPr>
            <a:spLocks noGrp="1"/>
          </p:cNvSpPr>
          <p:nvPr>
            <p:ph type="title"/>
          </p:nvPr>
        </p:nvSpPr>
        <p:spPr/>
        <p:txBody>
          <a:bodyPr>
            <a:normAutofit/>
          </a:bodyPr>
          <a:lstStyle/>
          <a:p>
            <a:pPr algn="ctr"/>
            <a:r>
              <a:rPr lang="en-US" b="1" dirty="0"/>
              <a:t>Negative Impact on Development of Executive Functioning Skills </a:t>
            </a:r>
          </a:p>
        </p:txBody>
      </p:sp>
      <p:sp>
        <p:nvSpPr>
          <p:cNvPr id="3" name="Content Placeholder 2">
            <a:extLst>
              <a:ext uri="{FF2B5EF4-FFF2-40B4-BE49-F238E27FC236}">
                <a16:creationId xmlns:a16="http://schemas.microsoft.com/office/drawing/2014/main" id="{5274FF41-1E3E-45FB-9001-285BDDF0D7E8}"/>
              </a:ext>
            </a:extLst>
          </p:cNvPr>
          <p:cNvSpPr>
            <a:spLocks noGrp="1"/>
          </p:cNvSpPr>
          <p:nvPr>
            <p:ph idx="1"/>
          </p:nvPr>
        </p:nvSpPr>
        <p:spPr>
          <a:xfrm>
            <a:off x="2733040" y="1986280"/>
            <a:ext cx="9250680" cy="3804921"/>
          </a:xfrm>
        </p:spPr>
        <p:txBody>
          <a:bodyPr>
            <a:normAutofit fontScale="92500" lnSpcReduction="20000"/>
          </a:bodyPr>
          <a:lstStyle/>
          <a:p>
            <a:r>
              <a:rPr lang="en-US" sz="3200" dirty="0"/>
              <a:t>Resilience- Genetic impact on resilience (the brain comes pre-wired, not hard-wired)  </a:t>
            </a:r>
          </a:p>
          <a:p>
            <a:r>
              <a:rPr lang="en-US" sz="3200" dirty="0"/>
              <a:t>Stress </a:t>
            </a:r>
          </a:p>
          <a:p>
            <a:r>
              <a:rPr lang="en-US" sz="3200" dirty="0"/>
              <a:t>Caregiver’s Executive Functioning Skills Development </a:t>
            </a:r>
          </a:p>
          <a:p>
            <a:r>
              <a:rPr lang="en-US" sz="3200" dirty="0"/>
              <a:t>Poverty </a:t>
            </a:r>
          </a:p>
          <a:p>
            <a:r>
              <a:rPr lang="en-US" sz="3200" dirty="0"/>
              <a:t>Overuse of Technology</a:t>
            </a:r>
          </a:p>
          <a:p>
            <a:r>
              <a:rPr lang="en-US" sz="3200" dirty="0"/>
              <a:t>Adverse Childhood Experiences </a:t>
            </a:r>
          </a:p>
        </p:txBody>
      </p:sp>
    </p:spTree>
    <p:extLst>
      <p:ext uri="{BB962C8B-B14F-4D97-AF65-F5344CB8AC3E}">
        <p14:creationId xmlns:p14="http://schemas.microsoft.com/office/powerpoint/2010/main" val="291254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974" y="1865086"/>
            <a:ext cx="2741769" cy="2430077"/>
          </a:xfrm>
        </p:spPr>
        <p:txBody>
          <a:bodyPr>
            <a:normAutofit/>
          </a:bodyPr>
          <a:lstStyle/>
          <a:p>
            <a:r>
              <a:rPr lang="en-US" b="1" dirty="0"/>
              <a:t>Hidden Epidemic- Stress and Trauma </a:t>
            </a:r>
          </a:p>
        </p:txBody>
      </p:sp>
      <p:sp>
        <p:nvSpPr>
          <p:cNvPr id="3" name="Content Placeholder 2"/>
          <p:cNvSpPr>
            <a:spLocks noGrp="1"/>
          </p:cNvSpPr>
          <p:nvPr>
            <p:ph idx="1"/>
          </p:nvPr>
        </p:nvSpPr>
        <p:spPr>
          <a:xfrm>
            <a:off x="3850546" y="493486"/>
            <a:ext cx="7503253" cy="5849257"/>
          </a:xfrm>
        </p:spPr>
        <p:txBody>
          <a:bodyPr>
            <a:normAutofit/>
          </a:bodyPr>
          <a:lstStyle/>
          <a:p>
            <a:r>
              <a:rPr lang="en-US" dirty="0"/>
              <a:t>What if we knew the cause of most chronic disease, most mental illness, and most violence in America?</a:t>
            </a:r>
          </a:p>
          <a:p>
            <a:r>
              <a:rPr lang="en-US" dirty="0"/>
              <a:t>Research indicates that traumatic stress in childhood is the leading cause of morbidity, mortality and disability in the Unites States. </a:t>
            </a:r>
          </a:p>
          <a:p>
            <a:r>
              <a:rPr lang="en-US" dirty="0"/>
              <a:t>ACEs- Adverse Childhood Experiences </a:t>
            </a:r>
          </a:p>
          <a:p>
            <a:r>
              <a:rPr lang="en-US" dirty="0"/>
              <a:t>64% of adults report Adverse Childhood Experiences (trauma); 87% have more than one ACE. </a:t>
            </a:r>
          </a:p>
          <a:p>
            <a:r>
              <a:rPr lang="en-US" dirty="0"/>
              <a:t>There are 10 ACEs:</a:t>
            </a:r>
          </a:p>
          <a:p>
            <a:pPr lvl="1"/>
            <a:r>
              <a:rPr lang="en-US" sz="1800" dirty="0"/>
              <a:t>Physical, sexual, emotional abuse</a:t>
            </a:r>
          </a:p>
          <a:p>
            <a:pPr lvl="1"/>
            <a:r>
              <a:rPr lang="en-US" sz="1800" dirty="0"/>
              <a:t>Physical and emotional neglect</a:t>
            </a:r>
          </a:p>
          <a:p>
            <a:pPr lvl="1"/>
            <a:r>
              <a:rPr lang="en-US" sz="1800" dirty="0"/>
              <a:t>Witnessing a mother be abused</a:t>
            </a:r>
          </a:p>
          <a:p>
            <a:pPr lvl="1"/>
            <a:r>
              <a:rPr lang="en-US" sz="1800" dirty="0"/>
              <a:t>Living with a family member with a mental illness, incarcerated, or addicted</a:t>
            </a:r>
          </a:p>
          <a:p>
            <a:pPr lvl="1"/>
            <a:r>
              <a:rPr lang="en-US" sz="1800" dirty="0"/>
              <a:t>Losing a parent to separation, divorce or other reason</a:t>
            </a:r>
          </a:p>
          <a:p>
            <a:endParaRPr lang="en-US" dirty="0"/>
          </a:p>
        </p:txBody>
      </p:sp>
    </p:spTree>
    <p:extLst>
      <p:ext uri="{BB962C8B-B14F-4D97-AF65-F5344CB8AC3E}">
        <p14:creationId xmlns:p14="http://schemas.microsoft.com/office/powerpoint/2010/main" val="408428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CAB1-28BA-4F48-A399-08A89D97C4A9}"/>
              </a:ext>
            </a:extLst>
          </p:cNvPr>
          <p:cNvSpPr>
            <a:spLocks noGrp="1"/>
          </p:cNvSpPr>
          <p:nvPr>
            <p:ph type="title"/>
          </p:nvPr>
        </p:nvSpPr>
        <p:spPr>
          <a:xfrm>
            <a:off x="2592925" y="151350"/>
            <a:ext cx="8911687" cy="1090974"/>
          </a:xfrm>
        </p:spPr>
        <p:txBody>
          <a:bodyPr>
            <a:normAutofit/>
          </a:bodyPr>
          <a:lstStyle/>
          <a:p>
            <a:r>
              <a:rPr lang="en-US" dirty="0"/>
              <a:t>Current ACEs Data </a:t>
            </a:r>
          </a:p>
        </p:txBody>
      </p:sp>
      <p:sp>
        <p:nvSpPr>
          <p:cNvPr id="3" name="Content Placeholder 2">
            <a:extLst>
              <a:ext uri="{FF2B5EF4-FFF2-40B4-BE49-F238E27FC236}">
                <a16:creationId xmlns:a16="http://schemas.microsoft.com/office/drawing/2014/main" id="{01200CC9-A9F0-4FA7-8558-61099EA3EF66}"/>
              </a:ext>
            </a:extLst>
          </p:cNvPr>
          <p:cNvSpPr>
            <a:spLocks noGrp="1"/>
          </p:cNvSpPr>
          <p:nvPr>
            <p:ph idx="1"/>
          </p:nvPr>
        </p:nvSpPr>
        <p:spPr>
          <a:xfrm>
            <a:off x="2589212" y="889001"/>
            <a:ext cx="8915400" cy="5344890"/>
          </a:xfrm>
        </p:spPr>
        <p:txBody>
          <a:bodyPr>
            <a:noAutofit/>
          </a:bodyPr>
          <a:lstStyle/>
          <a:p>
            <a:r>
              <a:rPr lang="en-US" sz="2000" dirty="0"/>
              <a:t>2/3 of population has at least 1 ACE</a:t>
            </a:r>
          </a:p>
          <a:p>
            <a:r>
              <a:rPr lang="en-US" sz="2000" dirty="0"/>
              <a:t>1 in 8 has four or more ACEs (2019) data now shows 1 in 6 (2021)</a:t>
            </a:r>
          </a:p>
          <a:p>
            <a:pPr lvl="1"/>
            <a:r>
              <a:rPr lang="en-US" sz="2000" dirty="0"/>
              <a:t>4 times greater risk of alcohol abuse</a:t>
            </a:r>
          </a:p>
          <a:p>
            <a:pPr lvl="1"/>
            <a:r>
              <a:rPr lang="en-US" sz="2000" dirty="0"/>
              <a:t>7 times greater risk of drug use</a:t>
            </a:r>
          </a:p>
          <a:p>
            <a:pPr lvl="1"/>
            <a:r>
              <a:rPr lang="en-US" sz="2000" dirty="0"/>
              <a:t>4.5 times greater risk of depression </a:t>
            </a:r>
          </a:p>
          <a:p>
            <a:pPr lvl="1"/>
            <a:r>
              <a:rPr lang="en-US" sz="2000" dirty="0"/>
              <a:t>12 times greater risk of suicide</a:t>
            </a:r>
          </a:p>
          <a:p>
            <a:pPr marL="457200" lvl="1" indent="0">
              <a:buNone/>
            </a:pPr>
            <a:r>
              <a:rPr lang="en-US" sz="2000" dirty="0"/>
              <a:t>2019 Study of opioid users in Tennessee (patients on Medical Assisted Treatment)</a:t>
            </a:r>
          </a:p>
          <a:p>
            <a:pPr lvl="1"/>
            <a:r>
              <a:rPr lang="en-US" sz="2000" dirty="0"/>
              <a:t>For every 1 point increase on the ACE scale, there was a 17% increase of relapse </a:t>
            </a:r>
          </a:p>
          <a:p>
            <a:pPr lvl="1"/>
            <a:r>
              <a:rPr lang="en-US" sz="2000" dirty="0"/>
              <a:t>If the treatment was trauma-informed, a 2% risk in relapse was noted </a:t>
            </a:r>
          </a:p>
        </p:txBody>
      </p:sp>
    </p:spTree>
    <p:extLst>
      <p:ext uri="{BB962C8B-B14F-4D97-AF65-F5344CB8AC3E}">
        <p14:creationId xmlns:p14="http://schemas.microsoft.com/office/powerpoint/2010/main" val="40203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1CD8A-E3BC-4344-BCF4-CD19CC8985ED}"/>
              </a:ext>
            </a:extLst>
          </p:cNvPr>
          <p:cNvSpPr>
            <a:spLocks noGrp="1"/>
          </p:cNvSpPr>
          <p:nvPr>
            <p:ph type="title"/>
          </p:nvPr>
        </p:nvSpPr>
        <p:spPr/>
        <p:txBody>
          <a:bodyPr/>
          <a:lstStyle/>
          <a:p>
            <a:pPr algn="ctr"/>
            <a:r>
              <a:rPr lang="en-US" dirty="0"/>
              <a:t>ACEs: Impact on Children</a:t>
            </a:r>
          </a:p>
        </p:txBody>
      </p:sp>
      <p:pic>
        <p:nvPicPr>
          <p:cNvPr id="5" name="Content Placeholder 4">
            <a:extLst>
              <a:ext uri="{FF2B5EF4-FFF2-40B4-BE49-F238E27FC236}">
                <a16:creationId xmlns:a16="http://schemas.microsoft.com/office/drawing/2014/main" id="{6FD167AA-15C1-4343-9E6F-FCBB5CD379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6088" y="1763954"/>
            <a:ext cx="7325360" cy="468682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1288829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3936</TotalTime>
  <Words>1534</Words>
  <Application>Microsoft Office PowerPoint</Application>
  <PresentationFormat>Widescreen</PresentationFormat>
  <Paragraphs>133</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baskerville-etext</vt:lpstr>
      <vt:lpstr>Calibri</vt:lpstr>
      <vt:lpstr>Georgia</vt:lpstr>
      <vt:lpstr>Wingdings 3</vt:lpstr>
      <vt:lpstr>Wisp</vt:lpstr>
      <vt:lpstr>From Tragedy to Triumph:  The Pathway from ACEs to Growth </vt:lpstr>
      <vt:lpstr>First some fun:  just read the words</vt:lpstr>
      <vt:lpstr>Now say just the color of the word </vt:lpstr>
      <vt:lpstr>Read each word, words in boxes              you will say the color</vt:lpstr>
      <vt:lpstr>What Are Executive Functioning Skills?</vt:lpstr>
      <vt:lpstr>Negative Impact on Development of Executive Functioning Skills </vt:lpstr>
      <vt:lpstr>Hidden Epidemic- Stress and Trauma </vt:lpstr>
      <vt:lpstr>Current ACEs Data </vt:lpstr>
      <vt:lpstr>ACEs: Impact on Children</vt:lpstr>
      <vt:lpstr>PowerPoint Presentation</vt:lpstr>
      <vt:lpstr>PowerPoint Presentation</vt:lpstr>
      <vt:lpstr>ACES and Impact on Ageing Brain  </vt:lpstr>
      <vt:lpstr>PowerPoint Presentation</vt:lpstr>
      <vt:lpstr>Top-Down Control </vt:lpstr>
      <vt:lpstr>Bottom-Up Control </vt:lpstr>
      <vt:lpstr>PowerPoint Presentation</vt:lpstr>
      <vt:lpstr>What We Have Done Right  </vt:lpstr>
      <vt:lpstr>John Hopkins 2019- Positive Childhood Experiences  </vt:lpstr>
      <vt:lpstr>Positive Childhood Experiences (PCEs)</vt:lpstr>
      <vt:lpstr>PCEs on Mental Health </vt:lpstr>
      <vt:lpstr>ACEs and PCEs</vt:lpstr>
      <vt:lpstr>Positive Adult Experiences (PAEs)  2023 Study </vt:lpstr>
      <vt:lpstr>Positive Adult Experiences (PAEs) </vt:lpstr>
      <vt:lpstr>Takeaway from PAEs Study</vt:lpstr>
      <vt:lpstr>Links to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The Impact on Brain Development, Behavior, and Academics</dc:title>
  <dc:creator>Winchester, Joy</dc:creator>
  <cp:lastModifiedBy>Joy Winchester</cp:lastModifiedBy>
  <cp:revision>8</cp:revision>
  <dcterms:created xsi:type="dcterms:W3CDTF">2023-02-06T22:09:07Z</dcterms:created>
  <dcterms:modified xsi:type="dcterms:W3CDTF">2024-03-01T21:41:27Z</dcterms:modified>
</cp:coreProperties>
</file>