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58" r:id="rId4"/>
    <p:sldId id="271" r:id="rId5"/>
    <p:sldId id="272" r:id="rId6"/>
    <p:sldId id="268" r:id="rId7"/>
    <p:sldId id="274" r:id="rId8"/>
    <p:sldId id="267" r:id="rId9"/>
    <p:sldId id="259" r:id="rId10"/>
    <p:sldId id="269" r:id="rId11"/>
    <p:sldId id="275" r:id="rId12"/>
    <p:sldId id="260" r:id="rId13"/>
    <p:sldId id="261" r:id="rId14"/>
    <p:sldId id="262" r:id="rId15"/>
    <p:sldId id="270" r:id="rId16"/>
    <p:sldId id="273" r:id="rId17"/>
    <p:sldId id="263" r:id="rId18"/>
    <p:sldId id="2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E9837B5-8239-4E76-B2A5-576ED8F3D1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8B8C9F-6065-4BD9-8F77-F682FCFC72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68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37B5-8239-4E76-B2A5-576ED8F3D1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8C9F-6065-4BD9-8F77-F682FCFC7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7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37B5-8239-4E76-B2A5-576ED8F3D1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8C9F-6065-4BD9-8F77-F682FCFC72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011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37B5-8239-4E76-B2A5-576ED8F3D1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8C9F-6065-4BD9-8F77-F682FCFC727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037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37B5-8239-4E76-B2A5-576ED8F3D1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8C9F-6065-4BD9-8F77-F682FCFC7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22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37B5-8239-4E76-B2A5-576ED8F3D1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8C9F-6065-4BD9-8F77-F682FCFC727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215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37B5-8239-4E76-B2A5-576ED8F3D1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8C9F-6065-4BD9-8F77-F682FCFC72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03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37B5-8239-4E76-B2A5-576ED8F3D1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8C9F-6065-4BD9-8F77-F682FCFC72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84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37B5-8239-4E76-B2A5-576ED8F3D1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8C9F-6065-4BD9-8F77-F682FCFC72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184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9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37B5-8239-4E76-B2A5-576ED8F3D1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8C9F-6065-4BD9-8F77-F682FCFC7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6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37B5-8239-4E76-B2A5-576ED8F3D1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8C9F-6065-4BD9-8F77-F682FCFC727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2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37B5-8239-4E76-B2A5-576ED8F3D1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8C9F-6065-4BD9-8F77-F682FCFC7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37B5-8239-4E76-B2A5-576ED8F3D1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8C9F-6065-4BD9-8F77-F682FCFC727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53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37B5-8239-4E76-B2A5-576ED8F3D1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8C9F-6065-4BD9-8F77-F682FCFC72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02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37B5-8239-4E76-B2A5-576ED8F3D1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8C9F-6065-4BD9-8F77-F682FCFC7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4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37B5-8239-4E76-B2A5-576ED8F3D1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8C9F-6065-4BD9-8F77-F682FCFC727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38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37B5-8239-4E76-B2A5-576ED8F3D1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8C9F-6065-4BD9-8F77-F682FCFC7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2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9837B5-8239-4E76-B2A5-576ED8F3D1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8B8C9F-6065-4BD9-8F77-F682FCFC7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6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The Power of Group Therapy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0236" y="4040156"/>
            <a:ext cx="7455159" cy="121764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Sandra Frazier, MD-- APHP Medical Director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Rob Hunt, D. Min—APHP Director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Celia Cantor, LPC</a:t>
            </a:r>
          </a:p>
        </p:txBody>
      </p:sp>
    </p:spTree>
    <p:extLst>
      <p:ext uri="{BB962C8B-B14F-4D97-AF65-F5344CB8AC3E}">
        <p14:creationId xmlns:p14="http://schemas.microsoft.com/office/powerpoint/2010/main" val="3648906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49CB-155E-49AB-A33D-430298B2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58132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Concerns in Group 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B3E00-B0A0-47D9-B638-09E827F71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2" y="2441542"/>
            <a:ext cx="9712059" cy="377072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Participant Selection: Screening is needed with counseling and psychotherapy groups.  Some people are not well suited for group work. 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Group Size:  Varies from 3-4 members to several hundred depending upon the group (e.g. psychotherapeutic or task group).  Group counseling and psychotherapy generally work best with 6-8 members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Length and Duration of Sessions:  Individual sessions are usually 50 minutes, group sessions range from 1-2 hours.  Session duration can be only once or in some cases might last for years (e.g. open-ended psychotherapy group).</a:t>
            </a:r>
          </a:p>
          <a:p>
            <a:pPr>
              <a:lnSpc>
                <a:spcPct val="80000"/>
              </a:lnSpc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64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037F9-2C4D-41C2-B93D-B18EB8C30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latin typeface="Arial" panose="020B0604020202020204" pitchFamily="34" charset="0"/>
              </a:rPr>
              <a:t>Concerns in Group Work (cont.)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BC321-9FD7-4021-8D97-B804743E2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598150" cy="33101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Group structure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can be open (allows members to enter and leave the group as needed) and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closed (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only the group members who started at the beginning are in the group at the end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Ethics:  Confidentiality is hard to guarantee due to the number of participants.  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Group Evaluation:  Outcome measurements are difficult to obtain.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9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6E31-B872-4EC0-021C-A4236A6D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 of Self Knowledge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944CFF-0B9E-5E17-C4D3-142C68A5F4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2374" y="2426605"/>
            <a:ext cx="5286375" cy="363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BEAAC-A199-97E6-28B3-0581D34D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7282D-9A22-F816-A609-5EB1A19D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04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890FE7D-911C-1A5E-FC75-622709474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803" y="643467"/>
            <a:ext cx="493039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227D3-F964-8FCA-9C7D-F5B249A2A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>
                <a:solidFill>
                  <a:srgbClr val="FFFFFF"/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0FE7D-911C-1A5E-FC75-622709474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75" y="447675"/>
            <a:ext cx="5564171" cy="591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09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Benefits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Group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Break from social isolation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Relief from terminal uniqueness.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Improves self-esteem and self-worth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am not alone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Pulls us out of morbid self absorption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Inspires hope</a:t>
            </a:r>
          </a:p>
        </p:txBody>
      </p:sp>
    </p:spTree>
    <p:extLst>
      <p:ext uri="{BB962C8B-B14F-4D97-AF65-F5344CB8AC3E}">
        <p14:creationId xmlns:p14="http://schemas.microsoft.com/office/powerpoint/2010/main" val="3139482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5FC21-59DD-4A0D-8BA2-DEE1C2D3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574" y="959144"/>
            <a:ext cx="9601196" cy="64870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Advantages of Groups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0657041-D780-46BF-BBE3-5AA8735D1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1747" y="2488676"/>
            <a:ext cx="9598023" cy="458142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Groups provide a social atmosphere that is similar to the real world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Groups provide more opportunity for social learning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Participants can more easily learn interpersonal skills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Members can practice new interpersonal skills on each other</a:t>
            </a:r>
          </a:p>
          <a:p>
            <a:pPr lvl="1">
              <a:lnSpc>
                <a:spcPct val="80000"/>
              </a:lnSpc>
              <a:spcAft>
                <a:spcPct val="40000"/>
              </a:spcAft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Particularly developmentally appropriate for adolescents</a:t>
            </a:r>
          </a:p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Groups are cost effective</a:t>
            </a:r>
          </a:p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Groups provide commonality (e.g. “I’m not the only one with this problem”)</a:t>
            </a:r>
          </a:p>
        </p:txBody>
      </p:sp>
    </p:spTree>
    <p:extLst>
      <p:ext uri="{BB962C8B-B14F-4D97-AF65-F5344CB8AC3E}">
        <p14:creationId xmlns:p14="http://schemas.microsoft.com/office/powerpoint/2010/main" val="1508468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23F9-26C3-4261-853B-C217557CF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Advantages of Groups (cont.)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0AEFC-EE01-4575-BC23-D2717EC8E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469823"/>
            <a:ext cx="9598150" cy="35633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Group experiences help members become aware of how others view them and what impact their behavior has on others</a:t>
            </a:r>
          </a:p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Group dynamics can replicate family of origin dynamics and thus help group members work out old family issues</a:t>
            </a:r>
          </a:p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 group member makes public statements regarding change and thus is more likely to follow through with stated behavior</a:t>
            </a:r>
          </a:p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Members receive feedback/support/challenge that encourage or facilitate change</a:t>
            </a:r>
          </a:p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Groups offer diversity of perspectives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4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Share with group members something about yourself that might surprise them.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OR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Describe a childhood event that greatly impacted you.</a:t>
            </a:r>
          </a:p>
        </p:txBody>
      </p:sp>
    </p:spTree>
    <p:extLst>
      <p:ext uri="{BB962C8B-B14F-4D97-AF65-F5344CB8AC3E}">
        <p14:creationId xmlns:p14="http://schemas.microsoft.com/office/powerpoint/2010/main" val="2336244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Questions/Comments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6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Explore guidelines which foster psychological safety in a group.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Identify how the group process improves self-awareness and knowledge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 Describe potential benefits of group therapy.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21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Group Therapy?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is a place where you come together with others to share problems or concerns, to better understand your own situation, and to learn from and with each other.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914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72D9D-01C2-49B3-BB34-FA39642B1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History of Group Therapy (in the U.S.)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1C278-5585-42FA-AC25-2E08CEB68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13262"/>
            <a:ext cx="9601196" cy="379900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Before 1900’s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Large groups (e.g., immigrants, poor, etc.)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Groups for people with tuberculosis (1905)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Moreno (1921) – Theater of Spontaneity (psychodrama)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AA founded in 1930’s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Introduced in the 1940s, though Alfred Adler (“Collective Counseling”) and a few others 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Early efforts similar to today’s group guidance and psychoeducational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9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D7BD-3B67-4E1B-9BA4-852A69A9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65521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History of Group Therapy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38E0E-D7AC-4EC9-A839-175C7FE5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41542"/>
            <a:ext cx="9601196" cy="359458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WWII and its effects led to popularization of group therapy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The 1960’s Human Potential Movement</a:t>
            </a:r>
          </a:p>
          <a:p>
            <a:pPr lvl="1">
              <a:lnSpc>
                <a:spcPct val="80000"/>
              </a:lnSpc>
              <a:spcAft>
                <a:spcPct val="50000"/>
              </a:spcAft>
            </a:pPr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Founded on belief that most people only use a small percentage of their capabilities but that within a group experience, they can recognize their full potential.</a:t>
            </a:r>
          </a:p>
          <a:p>
            <a:pPr lvl="1">
              <a:lnSpc>
                <a:spcPct val="80000"/>
              </a:lnSpc>
              <a:spcAft>
                <a:spcPct val="50000"/>
              </a:spcAft>
            </a:pPr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Started proliferation of personal growth groups </a:t>
            </a:r>
          </a:p>
          <a:p>
            <a:pPr lvl="2">
              <a:lnSpc>
                <a:spcPct val="80000"/>
              </a:lnSpc>
              <a:spcAft>
                <a:spcPct val="50000"/>
              </a:spcAft>
            </a:pPr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Gestalt groups</a:t>
            </a:r>
          </a:p>
          <a:p>
            <a:pPr lvl="2">
              <a:lnSpc>
                <a:spcPct val="80000"/>
              </a:lnSpc>
              <a:spcAft>
                <a:spcPct val="50000"/>
              </a:spcAft>
            </a:pPr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T-Groups: Individuals come together to learn how to work in a group and to effect interpersonal change.</a:t>
            </a:r>
          </a:p>
          <a:p>
            <a:pPr lvl="2">
              <a:lnSpc>
                <a:spcPct val="80000"/>
              </a:lnSpc>
              <a:spcAft>
                <a:spcPct val="50000"/>
              </a:spcAft>
            </a:pPr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Encounter Groups:  Designed to help normal individuals remove blocks that inhibit their functioning</a:t>
            </a:r>
          </a:p>
          <a:p>
            <a:pPr lvl="2">
              <a:lnSpc>
                <a:spcPct val="80000"/>
              </a:lnSpc>
              <a:spcAft>
                <a:spcPct val="50000"/>
              </a:spcAft>
            </a:pPr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Marathon Groups:  An intensified encounter group that meets for a long period of time (e.g. 8 hours or a whole weekend.)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0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B00BC-42FE-4042-8087-3E16D0C26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180096"/>
            <a:ext cx="9601196" cy="592143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Types of Groups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F12D-F6FA-4A78-AFB4-DCFD4DA8B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27403"/>
            <a:ext cx="9601196" cy="443059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Task Groups:  A group that comes together to perform a task  that has a concrete goal (e.g. community organizations, committees, planning groups, task force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Guidance/Psychoeducational Group:  Preventative and educational groups that help group members learn information about a particular topic or issue and might also help group members cope with that same issue (e.g. transition group to prepare students to enter high school etc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Counseling/Interpersonal Problem-Solving Groups:  These groups help participants resolve problems of living through interpersonal support and problem solving.  </a:t>
            </a:r>
          </a:p>
          <a:p>
            <a:pPr>
              <a:lnSpc>
                <a:spcPct val="80000"/>
              </a:lnSpc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B0D1B-73BB-4EAB-80AB-01EBB359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142388"/>
            <a:ext cx="9601196" cy="874948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Types of Groups (cont.)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B25DA-1699-49DE-B1E6-2DAA40CA6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Psychotherapy Groups:  These groups focus on personality reconstruction or remediation of deep-seated psychological problems.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Support Groups:  These deal with special populations and deal with specific issues and offer support, comfort, and connectedness to others.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Self-help Groups:  These have no formal or trained group leader.  (e.g. Alcoholics Anonymous or Gamblers Anonymous.)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43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realm of mental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health,group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therapy is gaining increasing recognition.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Depression, Anxiety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Substance Use Disorders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PTSD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Eating Disorders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ADHD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Schizophrenia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7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Rules of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Confidentiality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Dignity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Violence or Intimidation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Alcohol and Other Drugs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Exclusive Relationships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Gossip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Attendance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Discharge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33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268</TotalTime>
  <Words>863</Words>
  <Application>Microsoft Office PowerPoint</Application>
  <PresentationFormat>Widescreen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Garamond</vt:lpstr>
      <vt:lpstr>Gill Sans Nova</vt:lpstr>
      <vt:lpstr>Organic</vt:lpstr>
      <vt:lpstr>The Power of Group Therapy</vt:lpstr>
      <vt:lpstr>Objectives</vt:lpstr>
      <vt:lpstr>What is Group Therapy?</vt:lpstr>
      <vt:lpstr>History of Group Therapy (in the U.S.)</vt:lpstr>
      <vt:lpstr>History of Group Therapy (cont.)</vt:lpstr>
      <vt:lpstr>Types of Groups</vt:lpstr>
      <vt:lpstr>Types of Groups (cont.)</vt:lpstr>
      <vt:lpstr>In the realm of mental health,group therapy is gaining increasing recognition.</vt:lpstr>
      <vt:lpstr>Rules of Engagement</vt:lpstr>
      <vt:lpstr>Concerns in Group Work</vt:lpstr>
      <vt:lpstr>Concerns in Group Work (cont.)</vt:lpstr>
      <vt:lpstr>Process of Self Knowledge </vt:lpstr>
      <vt:lpstr>PowerPoint Presentation</vt:lpstr>
      <vt:lpstr>Personal Benefits of Group Therapy</vt:lpstr>
      <vt:lpstr>Advantages of Groups</vt:lpstr>
      <vt:lpstr>Advantages of Groups (cont.)</vt:lpstr>
      <vt:lpstr>Your Turn!</vt:lpstr>
      <vt:lpstr>Questions/Comments</vt:lpstr>
    </vt:vector>
  </TitlesOfParts>
  <Company>UAB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Group Therapy</dc:title>
  <dc:creator>Frazier, Sandra L</dc:creator>
  <cp:lastModifiedBy>Frazier, Sandra L</cp:lastModifiedBy>
  <cp:revision>18</cp:revision>
  <dcterms:created xsi:type="dcterms:W3CDTF">2024-03-01T14:48:04Z</dcterms:created>
  <dcterms:modified xsi:type="dcterms:W3CDTF">2024-03-05T23:26:16Z</dcterms:modified>
</cp:coreProperties>
</file>